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0" r:id="rId2"/>
    <p:sldId id="256" r:id="rId3"/>
    <p:sldId id="258" r:id="rId4"/>
    <p:sldId id="260" r:id="rId5"/>
    <p:sldId id="271" r:id="rId6"/>
    <p:sldId id="272" r:id="rId7"/>
    <p:sldId id="261" r:id="rId8"/>
    <p:sldId id="262" r:id="rId9"/>
    <p:sldId id="273" r:id="rId10"/>
    <p:sldId id="274" r:id="rId11"/>
    <p:sldId id="275" r:id="rId12"/>
    <p:sldId id="264" r:id="rId13"/>
    <p:sldId id="265" r:id="rId14"/>
    <p:sldId id="276" r:id="rId15"/>
    <p:sldId id="277" r:id="rId16"/>
    <p:sldId id="278"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BFD6A-FD8D-49CC-A80C-8318FEFBF4DE}" type="datetimeFigureOut">
              <a:rPr lang="en-US" smtClean="0"/>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77364-1245-43BC-8969-AB957FAFAE5B}" type="slidenum">
              <a:rPr lang="en-US" smtClean="0"/>
              <a:t>‹#›</a:t>
            </a:fld>
            <a:endParaRPr lang="en-US"/>
          </a:p>
        </p:txBody>
      </p:sp>
    </p:spTree>
    <p:extLst>
      <p:ext uri="{BB962C8B-B14F-4D97-AF65-F5344CB8AC3E}">
        <p14:creationId xmlns:p14="http://schemas.microsoft.com/office/powerpoint/2010/main" val="322978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77364-1245-43BC-8969-AB957FAFAE5B}" type="slidenum">
              <a:rPr lang="en-US" smtClean="0"/>
              <a:t>2</a:t>
            </a:fld>
            <a:endParaRPr lang="en-US"/>
          </a:p>
        </p:txBody>
      </p:sp>
    </p:spTree>
    <p:extLst>
      <p:ext uri="{BB962C8B-B14F-4D97-AF65-F5344CB8AC3E}">
        <p14:creationId xmlns:p14="http://schemas.microsoft.com/office/powerpoint/2010/main" val="403245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Democritus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Democritus, a Greek philosopher, imagined continually cutting something like bread in half.  </a:t>
            </a:r>
          </a:p>
          <a:p>
            <a:pPr lvl="0"/>
            <a:r>
              <a:rPr lang="en-US" sz="1200" kern="1200" dirty="0" smtClean="0">
                <a:solidFill>
                  <a:schemeClr val="tx1"/>
                </a:solidFill>
                <a:effectLst/>
                <a:latin typeface="+mn-lt"/>
                <a:ea typeface="+mn-ea"/>
                <a:cs typeface="+mn-cs"/>
              </a:rPr>
              <a:t>He thought that eventually we would end up with a particle that could not be cut, which he called the atom.  </a:t>
            </a:r>
          </a:p>
          <a:p>
            <a:pPr lvl="0"/>
            <a:r>
              <a:rPr lang="en-US" sz="1200" kern="1200" dirty="0" smtClean="0">
                <a:solidFill>
                  <a:schemeClr val="tx1"/>
                </a:solidFill>
                <a:effectLst/>
                <a:latin typeface="+mn-lt"/>
                <a:ea typeface="+mn-ea"/>
                <a:cs typeface="+mn-cs"/>
              </a:rPr>
              <a:t>He thought that everything was made of atoms that came in different shapes and sizes.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Aristotle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However, Aristotle was another Greek philosopher and he disagreed.  </a:t>
            </a:r>
          </a:p>
          <a:p>
            <a:pPr lvl="0"/>
            <a:r>
              <a:rPr lang="en-US" sz="1200" kern="1200" dirty="0" smtClean="0">
                <a:solidFill>
                  <a:schemeClr val="tx1"/>
                </a:solidFill>
                <a:effectLst/>
                <a:latin typeface="+mn-lt"/>
                <a:ea typeface="+mn-ea"/>
                <a:cs typeface="+mn-cs"/>
              </a:rPr>
              <a:t>He said that the elements were earth, wind, fire, and water.  </a:t>
            </a:r>
          </a:p>
          <a:p>
            <a:pPr lvl="0"/>
            <a:r>
              <a:rPr lang="en-US" sz="1200" kern="1200" dirty="0" smtClean="0">
                <a:solidFill>
                  <a:schemeClr val="tx1"/>
                </a:solidFill>
                <a:effectLst/>
                <a:latin typeface="+mn-lt"/>
                <a:ea typeface="+mn-ea"/>
                <a:cs typeface="+mn-cs"/>
              </a:rPr>
              <a:t>This idea continued for thousands of years! (Some of you even said that those were the elements at the beginning of the year!)</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NOS: Socio-cultural </a:t>
            </a:r>
            <a:r>
              <a:rPr lang="en-US" sz="1200" i="1" kern="1200" dirty="0" err="1" smtClean="0">
                <a:solidFill>
                  <a:schemeClr val="tx1"/>
                </a:solidFill>
                <a:effectLst/>
                <a:latin typeface="+mn-lt"/>
                <a:ea typeface="+mn-ea"/>
                <a:cs typeface="+mn-cs"/>
              </a:rPr>
              <a:t>embeddedness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all heard of Aristotle, so what he said continued (he was more well-known and had more support)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NOS: the Empirical Basis of Scientific Knowledge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though now we know that most of what Democritus thought was correct, he didn’t really have any evidence, just his imagination, for atoms.  So Aristotle’s idea continued.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077364-1245-43BC-8969-AB957FAFAE5B}" type="slidenum">
              <a:rPr lang="en-US" smtClean="0"/>
              <a:t>3</a:t>
            </a:fld>
            <a:endParaRPr lang="en-US"/>
          </a:p>
        </p:txBody>
      </p:sp>
    </p:spTree>
    <p:extLst>
      <p:ext uri="{BB962C8B-B14F-4D97-AF65-F5344CB8AC3E}">
        <p14:creationId xmlns:p14="http://schemas.microsoft.com/office/powerpoint/2010/main" val="158288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John Dalton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By the 1700s, scientists knew that elements combine in certain proportions based on mass</a:t>
            </a:r>
          </a:p>
          <a:p>
            <a:pPr lvl="0"/>
            <a:r>
              <a:rPr lang="en-US" sz="1200" kern="1200" dirty="0" smtClean="0">
                <a:solidFill>
                  <a:schemeClr val="tx1"/>
                </a:solidFill>
                <a:effectLst/>
                <a:latin typeface="+mn-lt"/>
                <a:ea typeface="+mn-ea"/>
                <a:cs typeface="+mn-cs"/>
              </a:rPr>
              <a:t>Dalton wanted to know why this occurred.  He suggested elements were made of single atoms</a:t>
            </a:r>
          </a:p>
          <a:p>
            <a:pPr lvl="0"/>
            <a:r>
              <a:rPr lang="en-US" sz="1200" kern="1200" dirty="0" smtClean="0">
                <a:solidFill>
                  <a:schemeClr val="tx1"/>
                </a:solidFill>
                <a:effectLst/>
                <a:latin typeface="+mn-lt"/>
                <a:ea typeface="+mn-ea"/>
                <a:cs typeface="+mn-cs"/>
              </a:rPr>
              <a:t>In 1803, Dalton published his atomic theory.  </a:t>
            </a:r>
          </a:p>
          <a:p>
            <a:pPr lvl="1"/>
            <a:r>
              <a:rPr lang="en-US" sz="1200" kern="1200" dirty="0" smtClean="0">
                <a:solidFill>
                  <a:schemeClr val="tx1"/>
                </a:solidFill>
                <a:effectLst/>
                <a:latin typeface="+mn-lt"/>
                <a:ea typeface="+mn-ea"/>
                <a:cs typeface="+mn-cs"/>
              </a:rPr>
              <a:t>All substances are made of atoms which can’t be created, divided, or destroyed.</a:t>
            </a:r>
          </a:p>
          <a:p>
            <a:pPr lvl="1"/>
            <a:r>
              <a:rPr lang="en-US" sz="1200" kern="1200" dirty="0" smtClean="0">
                <a:solidFill>
                  <a:schemeClr val="tx1"/>
                </a:solidFill>
                <a:effectLst/>
                <a:latin typeface="+mn-lt"/>
                <a:ea typeface="+mn-ea"/>
                <a:cs typeface="+mn-cs"/>
              </a:rPr>
              <a:t>Atoms of the same element are alike and atoms of different elements are different.</a:t>
            </a:r>
          </a:p>
          <a:p>
            <a:pPr lvl="1"/>
            <a:r>
              <a:rPr lang="en-US" sz="1200" kern="1200" dirty="0" smtClean="0">
                <a:solidFill>
                  <a:schemeClr val="tx1"/>
                </a:solidFill>
                <a:effectLst/>
                <a:latin typeface="+mn-lt"/>
                <a:ea typeface="+mn-ea"/>
                <a:cs typeface="+mn-cs"/>
              </a:rPr>
              <a:t>Atoms join together with other atoms to make new substances</a:t>
            </a:r>
          </a:p>
          <a:p>
            <a:pPr lvl="0"/>
            <a:r>
              <a:rPr lang="en-US" sz="1200" kern="1200" dirty="0" smtClean="0">
                <a:solidFill>
                  <a:schemeClr val="tx1"/>
                </a:solidFill>
                <a:effectLst/>
                <a:latin typeface="+mn-lt"/>
                <a:ea typeface="+mn-ea"/>
                <a:cs typeface="+mn-cs"/>
              </a:rPr>
              <a:t>The website link is for “Dalton’s Playhouse” which is an interactive website where students can “redo” experiments that led Dalton to come up with his atomic theory</a:t>
            </a:r>
          </a:p>
          <a:p>
            <a:pPr lvl="1"/>
            <a:r>
              <a:rPr lang="en-US" sz="1200" kern="1200" dirty="0" smtClean="0">
                <a:solidFill>
                  <a:schemeClr val="tx1"/>
                </a:solidFill>
                <a:effectLst/>
                <a:latin typeface="+mn-lt"/>
                <a:ea typeface="+mn-ea"/>
                <a:cs typeface="+mn-cs"/>
              </a:rPr>
              <a:t>Can do if time</a:t>
            </a:r>
          </a:p>
          <a:p>
            <a:r>
              <a:rPr lang="en-US" sz="1200" i="1" kern="1200" dirty="0" smtClean="0">
                <a:solidFill>
                  <a:schemeClr val="tx1"/>
                </a:solidFill>
                <a:effectLst/>
                <a:latin typeface="+mn-lt"/>
                <a:ea typeface="+mn-ea"/>
                <a:cs typeface="+mn-cs"/>
              </a:rPr>
              <a:t>NOS: Nature of a theory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Dalton’s atomic theory is a theory because it attempts to explain something that happens in nature. He had evidence to support his theory, but atomic theory has continued to evolve over time.</a:t>
            </a:r>
          </a:p>
          <a:p>
            <a:r>
              <a:rPr lang="en-US" sz="1200" i="1" kern="1200" dirty="0" smtClean="0">
                <a:solidFill>
                  <a:schemeClr val="tx1"/>
                </a:solidFill>
                <a:effectLst/>
                <a:latin typeface="+mn-lt"/>
                <a:ea typeface="+mn-ea"/>
                <a:cs typeface="+mn-cs"/>
              </a:rPr>
              <a:t>NOS: Tentativeness of scientific knowledge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Dalton wasn’t completely correct (idea that atoms can’t be divided and that atoms of the same element are exactly alike).  Even though he came up with a theory, which we know is a big deal in science, it was still tentative and developed further.</a:t>
            </a:r>
          </a:p>
          <a:p>
            <a:endParaRPr lang="en-US" dirty="0"/>
          </a:p>
        </p:txBody>
      </p:sp>
      <p:sp>
        <p:nvSpPr>
          <p:cNvPr id="4" name="Slide Number Placeholder 3"/>
          <p:cNvSpPr>
            <a:spLocks noGrp="1"/>
          </p:cNvSpPr>
          <p:nvPr>
            <p:ph type="sldNum" sz="quarter" idx="10"/>
          </p:nvPr>
        </p:nvSpPr>
        <p:spPr/>
        <p:txBody>
          <a:bodyPr/>
          <a:lstStyle/>
          <a:p>
            <a:fld id="{73077364-1245-43BC-8969-AB957FAFAE5B}" type="slidenum">
              <a:rPr lang="en-US" smtClean="0"/>
              <a:t>4</a:t>
            </a:fld>
            <a:endParaRPr lang="en-US"/>
          </a:p>
        </p:txBody>
      </p:sp>
    </p:spTree>
    <p:extLst>
      <p:ext uri="{BB962C8B-B14F-4D97-AF65-F5344CB8AC3E}">
        <p14:creationId xmlns:p14="http://schemas.microsoft.com/office/powerpoint/2010/main" val="145685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J.J. Thomson (1897)</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He was a British scientist who discovered that Dalton was wrong – there were particles inside the atom</a:t>
            </a:r>
          </a:p>
          <a:p>
            <a:pPr lvl="0"/>
            <a:r>
              <a:rPr lang="en-US" sz="1200" kern="1200" dirty="0" smtClean="0">
                <a:solidFill>
                  <a:schemeClr val="tx1"/>
                </a:solidFill>
                <a:effectLst/>
                <a:latin typeface="+mn-lt"/>
                <a:ea typeface="+mn-ea"/>
                <a:cs typeface="+mn-cs"/>
              </a:rPr>
              <a:t>Used a </a:t>
            </a:r>
            <a:r>
              <a:rPr lang="en-US" sz="1200" kern="1200" dirty="0" err="1" smtClean="0">
                <a:solidFill>
                  <a:schemeClr val="tx1"/>
                </a:solidFill>
                <a:effectLst/>
                <a:latin typeface="+mn-lt"/>
                <a:ea typeface="+mn-ea"/>
                <a:cs typeface="+mn-cs"/>
              </a:rPr>
              <a:t>cathrode</a:t>
            </a:r>
            <a:r>
              <a:rPr lang="en-US" sz="1200" kern="1200" dirty="0" smtClean="0">
                <a:solidFill>
                  <a:schemeClr val="tx1"/>
                </a:solidFill>
                <a:effectLst/>
                <a:latin typeface="+mn-lt"/>
                <a:ea typeface="+mn-ea"/>
                <a:cs typeface="+mn-cs"/>
              </a:rPr>
              <a:t>-ray tube experiment where a beam of bent when the passed through charged plates.  The positively charged plate attracted the beam.</a:t>
            </a:r>
          </a:p>
          <a:p>
            <a:pPr lvl="0"/>
            <a:r>
              <a:rPr lang="en-US" sz="1200" kern="1200" dirty="0" smtClean="0">
                <a:solidFill>
                  <a:schemeClr val="tx1"/>
                </a:solidFill>
                <a:effectLst/>
                <a:latin typeface="+mn-lt"/>
                <a:ea typeface="+mn-ea"/>
                <a:cs typeface="+mn-cs"/>
              </a:rPr>
              <a:t>Thomson concluded that the beam was made of particles that had negative electric charges.</a:t>
            </a:r>
          </a:p>
          <a:p>
            <a:pPr lvl="0"/>
            <a:r>
              <a:rPr lang="en-US" sz="1200" kern="1200" dirty="0" smtClean="0">
                <a:solidFill>
                  <a:schemeClr val="tx1"/>
                </a:solidFill>
                <a:effectLst/>
                <a:latin typeface="+mn-lt"/>
                <a:ea typeface="+mn-ea"/>
                <a:cs typeface="+mn-cs"/>
              </a:rPr>
              <a:t>Discovered electron. </a:t>
            </a:r>
          </a:p>
          <a:p>
            <a:r>
              <a:rPr lang="en-US" sz="1200" i="1" kern="1200" dirty="0" smtClean="0">
                <a:solidFill>
                  <a:schemeClr val="tx1"/>
                </a:solidFill>
                <a:effectLst/>
                <a:latin typeface="+mn-lt"/>
                <a:ea typeface="+mn-ea"/>
                <a:cs typeface="+mn-cs"/>
              </a:rPr>
              <a:t>NOS: Tentativeness of scientific knowledge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J.J. Thomson came up with the “plum pudding” model of the atom.  We know this model is wrong and our idea of what an atom looks like has developed.  J.J. Thomson’s model was the most accurate he could make based on the evidence he had at the time.  </a:t>
            </a:r>
          </a:p>
          <a:p>
            <a:endParaRPr lang="en-US" baseline="0" dirty="0" smtClean="0"/>
          </a:p>
        </p:txBody>
      </p:sp>
      <p:sp>
        <p:nvSpPr>
          <p:cNvPr id="4" name="Slide Number Placeholder 3"/>
          <p:cNvSpPr>
            <a:spLocks noGrp="1"/>
          </p:cNvSpPr>
          <p:nvPr>
            <p:ph type="sldNum" sz="quarter" idx="10"/>
          </p:nvPr>
        </p:nvSpPr>
        <p:spPr/>
        <p:txBody>
          <a:bodyPr/>
          <a:lstStyle/>
          <a:p>
            <a:fld id="{73077364-1245-43BC-8969-AB957FAFAE5B}" type="slidenum">
              <a:rPr lang="en-US" smtClean="0"/>
              <a:t>7</a:t>
            </a:fld>
            <a:endParaRPr lang="en-US"/>
          </a:p>
        </p:txBody>
      </p:sp>
    </p:spTree>
    <p:extLst>
      <p:ext uri="{BB962C8B-B14F-4D97-AF65-F5344CB8AC3E}">
        <p14:creationId xmlns:p14="http://schemas.microsoft.com/office/powerpoint/2010/main" val="8877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Ernest Rutherford (1911)</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He was a student of Thomson’s.  </a:t>
            </a:r>
          </a:p>
          <a:p>
            <a:pPr lvl="0"/>
            <a:r>
              <a:rPr lang="en-US" sz="1200" kern="1200" dirty="0" smtClean="0">
                <a:solidFill>
                  <a:schemeClr val="tx1"/>
                </a:solidFill>
                <a:effectLst/>
                <a:latin typeface="+mn-lt"/>
                <a:ea typeface="+mn-ea"/>
                <a:cs typeface="+mn-cs"/>
              </a:rPr>
              <a:t>He (and his assistants) shot positively charged particles at a thin sheet of gold foil. (see picture) </a:t>
            </a:r>
          </a:p>
          <a:p>
            <a:pPr lvl="0"/>
            <a:r>
              <a:rPr lang="en-US" sz="1200" kern="1200" dirty="0" smtClean="0">
                <a:solidFill>
                  <a:schemeClr val="tx1"/>
                </a:solidFill>
                <a:effectLst/>
                <a:latin typeface="+mn-lt"/>
                <a:ea typeface="+mn-ea"/>
                <a:cs typeface="+mn-cs"/>
              </a:rPr>
              <a:t>Some of the particles bounced back – which he compared to:</a:t>
            </a:r>
          </a:p>
          <a:p>
            <a:pPr lvl="1"/>
            <a:r>
              <a:rPr lang="en-US" sz="1200" kern="1200" dirty="0" smtClean="0">
                <a:solidFill>
                  <a:schemeClr val="tx1"/>
                </a:solidFill>
                <a:effectLst/>
                <a:latin typeface="+mn-lt"/>
                <a:ea typeface="+mn-ea"/>
                <a:cs typeface="+mn-cs"/>
              </a:rPr>
              <a:t>“It was almost as if you fired a fifteen-inch shell into a piece of tissue paper and it came back and hit you.”</a:t>
            </a:r>
          </a:p>
          <a:p>
            <a:pPr lvl="1"/>
            <a:r>
              <a:rPr lang="en-US" sz="1200" kern="1200" dirty="0" smtClean="0">
                <a:solidFill>
                  <a:schemeClr val="tx1"/>
                </a:solidFill>
                <a:effectLst/>
                <a:latin typeface="+mn-lt"/>
                <a:ea typeface="+mn-ea"/>
                <a:cs typeface="+mn-cs"/>
              </a:rPr>
              <a:t>His results weren’t expected – if the atom was “plum pudding” the particles would have shot straight through.  Instead, some curved (see picture) </a:t>
            </a:r>
          </a:p>
          <a:p>
            <a:pPr lvl="0"/>
            <a:r>
              <a:rPr lang="en-US" sz="1200" kern="1200" dirty="0" smtClean="0">
                <a:solidFill>
                  <a:schemeClr val="tx1"/>
                </a:solidFill>
                <a:effectLst/>
                <a:latin typeface="+mn-lt"/>
                <a:ea typeface="+mn-ea"/>
                <a:cs typeface="+mn-cs"/>
              </a:rPr>
              <a:t>Developed the idea of the nucleus</a:t>
            </a:r>
          </a:p>
          <a:p>
            <a:r>
              <a:rPr lang="en-US" sz="1200" i="1" kern="1200" dirty="0" smtClean="0">
                <a:solidFill>
                  <a:schemeClr val="tx1"/>
                </a:solidFill>
                <a:effectLst/>
                <a:latin typeface="+mn-lt"/>
                <a:ea typeface="+mn-ea"/>
                <a:cs typeface="+mn-cs"/>
              </a:rPr>
              <a:t>NOS: Creativity and Imagination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Rutherford’s results were surprising and took some imagination to interpret.</a:t>
            </a:r>
          </a:p>
          <a:p>
            <a:r>
              <a:rPr lang="en-US" sz="1200" i="1" kern="1200" dirty="0" smtClean="0">
                <a:solidFill>
                  <a:schemeClr val="tx1"/>
                </a:solidFill>
                <a:effectLst/>
                <a:latin typeface="+mn-lt"/>
                <a:ea typeface="+mn-ea"/>
                <a:cs typeface="+mn-cs"/>
              </a:rPr>
              <a:t>NOS: Empirical Basis of Scientific Knowledge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Rutherford’s results were not what was expected.  As a result of empirical evidence, the atomic theory developed and changed.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077364-1245-43BC-8969-AB957FAFAE5B}" type="slidenum">
              <a:rPr lang="en-US" smtClean="0"/>
              <a:t>8</a:t>
            </a:fld>
            <a:endParaRPr lang="en-US"/>
          </a:p>
        </p:txBody>
      </p:sp>
    </p:spTree>
    <p:extLst>
      <p:ext uri="{BB962C8B-B14F-4D97-AF65-F5344CB8AC3E}">
        <p14:creationId xmlns:p14="http://schemas.microsoft.com/office/powerpoint/2010/main" val="169156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Niels</a:t>
            </a:r>
            <a:r>
              <a:rPr lang="en-US" sz="1200" b="1" kern="1200" dirty="0" smtClean="0">
                <a:solidFill>
                  <a:schemeClr val="tx1"/>
                </a:solidFill>
                <a:effectLst/>
                <a:latin typeface="+mn-lt"/>
                <a:ea typeface="+mn-ea"/>
                <a:cs typeface="+mn-cs"/>
              </a:rPr>
              <a:t> Bohr (1913)</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Worked with Rutherford</a:t>
            </a:r>
          </a:p>
          <a:p>
            <a:pPr lvl="0"/>
            <a:r>
              <a:rPr lang="en-US" sz="1200" kern="1200" dirty="0" smtClean="0">
                <a:solidFill>
                  <a:schemeClr val="tx1"/>
                </a:solidFill>
                <a:effectLst/>
                <a:latin typeface="+mn-lt"/>
                <a:ea typeface="+mn-ea"/>
                <a:cs typeface="+mn-cs"/>
              </a:rPr>
              <a:t>Proposed that electrons move around in certain paths</a:t>
            </a:r>
          </a:p>
          <a:p>
            <a:pPr lvl="0"/>
            <a:r>
              <a:rPr lang="en-US" sz="1200" kern="1200" dirty="0" smtClean="0">
                <a:solidFill>
                  <a:schemeClr val="tx1"/>
                </a:solidFill>
                <a:effectLst/>
                <a:latin typeface="+mn-lt"/>
                <a:ea typeface="+mn-ea"/>
                <a:cs typeface="+mn-cs"/>
              </a:rPr>
              <a:t>Based this off the way atoms react to light</a:t>
            </a:r>
          </a:p>
          <a:p>
            <a:r>
              <a:rPr lang="en-US" sz="1200" b="1" kern="1200" dirty="0" smtClean="0">
                <a:solidFill>
                  <a:schemeClr val="tx1"/>
                </a:solidFill>
                <a:effectLst/>
                <a:latin typeface="+mn-lt"/>
                <a:ea typeface="+mn-ea"/>
                <a:cs typeface="+mn-cs"/>
              </a:rPr>
              <a:t>James Chadwick (1922)</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Discovered the neutron – nucleus contains neutrons too (neutral particles)</a:t>
            </a:r>
          </a:p>
          <a:p>
            <a:r>
              <a:rPr lang="en-US" sz="1200" i="1" kern="1200" dirty="0" smtClean="0">
                <a:solidFill>
                  <a:schemeClr val="tx1"/>
                </a:solidFill>
                <a:effectLst/>
                <a:latin typeface="+mn-lt"/>
                <a:ea typeface="+mn-ea"/>
                <a:cs typeface="+mn-cs"/>
              </a:rPr>
              <a:t>NOS: Empirical Basis of Scientific Knowledge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more evidence is obtained, the atomic theory develops (Also nature of theories and laws)</a:t>
            </a:r>
          </a:p>
          <a:p>
            <a:endParaRPr lang="en-US" dirty="0"/>
          </a:p>
        </p:txBody>
      </p:sp>
      <p:sp>
        <p:nvSpPr>
          <p:cNvPr id="4" name="Slide Number Placeholder 3"/>
          <p:cNvSpPr>
            <a:spLocks noGrp="1"/>
          </p:cNvSpPr>
          <p:nvPr>
            <p:ph type="sldNum" sz="quarter" idx="10"/>
          </p:nvPr>
        </p:nvSpPr>
        <p:spPr/>
        <p:txBody>
          <a:bodyPr/>
          <a:lstStyle/>
          <a:p>
            <a:fld id="{73077364-1245-43BC-8969-AB957FAFAE5B}" type="slidenum">
              <a:rPr lang="en-US" smtClean="0"/>
              <a:t>12</a:t>
            </a:fld>
            <a:endParaRPr lang="en-US"/>
          </a:p>
        </p:txBody>
      </p:sp>
    </p:spTree>
    <p:extLst>
      <p:ext uri="{BB962C8B-B14F-4D97-AF65-F5344CB8AC3E}">
        <p14:creationId xmlns:p14="http://schemas.microsoft.com/office/powerpoint/2010/main" val="285803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Erwin </a:t>
            </a:r>
            <a:r>
              <a:rPr lang="en-US" sz="1200" b="1" kern="1200" dirty="0" err="1" smtClean="0">
                <a:solidFill>
                  <a:schemeClr val="tx1"/>
                </a:solidFill>
                <a:effectLst/>
                <a:latin typeface="+mn-lt"/>
                <a:ea typeface="+mn-ea"/>
                <a:cs typeface="+mn-cs"/>
              </a:rPr>
              <a:t>Shrodinger</a:t>
            </a:r>
            <a:r>
              <a:rPr lang="en-US" sz="1200" b="1" kern="1200" dirty="0" smtClean="0">
                <a:solidFill>
                  <a:schemeClr val="tx1"/>
                </a:solidFill>
                <a:effectLst/>
                <a:latin typeface="+mn-lt"/>
                <a:ea typeface="+mn-ea"/>
                <a:cs typeface="+mn-cs"/>
              </a:rPr>
              <a:t> &amp; Werner Heisenberg (1926)</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Schrodinger – Austria, Heisenberg - German</a:t>
            </a:r>
          </a:p>
          <a:p>
            <a:pPr lvl="0"/>
            <a:r>
              <a:rPr lang="en-US" sz="1200" kern="1200" dirty="0" smtClean="0">
                <a:solidFill>
                  <a:schemeClr val="tx1"/>
                </a:solidFill>
                <a:effectLst/>
                <a:latin typeface="+mn-lt"/>
                <a:ea typeface="+mn-ea"/>
                <a:cs typeface="+mn-cs"/>
              </a:rPr>
              <a:t>Exact path of electron cannot be predicted</a:t>
            </a:r>
          </a:p>
          <a:p>
            <a:pPr lvl="0"/>
            <a:r>
              <a:rPr lang="en-US" sz="1200" kern="1200" dirty="0" smtClean="0">
                <a:solidFill>
                  <a:schemeClr val="tx1"/>
                </a:solidFill>
                <a:effectLst/>
                <a:latin typeface="+mn-lt"/>
                <a:ea typeface="+mn-ea"/>
                <a:cs typeface="+mn-cs"/>
              </a:rPr>
              <a:t>Instead, electrons move around in electron clouds (general areas)</a:t>
            </a:r>
          </a:p>
          <a:p>
            <a:r>
              <a:rPr lang="en-US" sz="1200" i="1" kern="1200" dirty="0" smtClean="0">
                <a:solidFill>
                  <a:schemeClr val="tx1"/>
                </a:solidFill>
                <a:effectLst/>
                <a:latin typeface="+mn-lt"/>
                <a:ea typeface="+mn-ea"/>
                <a:cs typeface="+mn-cs"/>
              </a:rPr>
              <a:t>NOS: Nature of Theories and Laws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atomic theory developed as scientists gathered more evidence</a:t>
            </a:r>
          </a:p>
          <a:p>
            <a:r>
              <a:rPr lang="en-US" sz="1200" i="1" kern="1200" dirty="0" smtClean="0">
                <a:solidFill>
                  <a:schemeClr val="tx1"/>
                </a:solidFill>
                <a:effectLst/>
                <a:latin typeface="+mn-lt"/>
                <a:ea typeface="+mn-ea"/>
                <a:cs typeface="+mn-cs"/>
              </a:rPr>
              <a:t>NOS: Lack of Universal “Method” Employed by Scientists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wasn’t just one scientist that came up with the atomic theory but a number.  The theory developed as different scientists did different experiments.  A lot of the experiment results, like Rutherford’s and Thomson’s were surprising.</a:t>
            </a:r>
          </a:p>
          <a:p>
            <a:r>
              <a:rPr lang="en-US" sz="1200" i="1" kern="1200" dirty="0" smtClean="0">
                <a:solidFill>
                  <a:schemeClr val="tx1"/>
                </a:solidFill>
                <a:effectLst/>
                <a:latin typeface="+mn-lt"/>
                <a:ea typeface="+mn-ea"/>
                <a:cs typeface="+mn-cs"/>
              </a:rPr>
              <a:t>NOS: Socio-cultural </a:t>
            </a:r>
            <a:r>
              <a:rPr lang="en-US" sz="1200" i="1" kern="1200" dirty="0" err="1" smtClean="0">
                <a:solidFill>
                  <a:schemeClr val="tx1"/>
                </a:solidFill>
                <a:effectLst/>
                <a:latin typeface="+mn-lt"/>
                <a:ea typeface="+mn-ea"/>
                <a:cs typeface="+mn-cs"/>
              </a:rPr>
              <a:t>Embeddedness</a:t>
            </a:r>
            <a:r>
              <a:rPr lang="en-US" sz="1200" i="1" kern="1200" dirty="0" smtClean="0">
                <a:solidFill>
                  <a:schemeClr val="tx1"/>
                </a:solidFill>
                <a:effectLst/>
                <a:latin typeface="+mn-lt"/>
                <a:ea typeface="+mn-ea"/>
                <a:cs typeface="+mn-cs"/>
              </a:rPr>
              <a:t> of Science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end, a large number of scientists from many different countries did research to help develop the atomic theory.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077364-1245-43BC-8969-AB957FAFAE5B}" type="slidenum">
              <a:rPr lang="en-US" smtClean="0"/>
              <a:t>13</a:t>
            </a:fld>
            <a:endParaRPr lang="en-US"/>
          </a:p>
        </p:txBody>
      </p:sp>
    </p:spTree>
    <p:extLst>
      <p:ext uri="{BB962C8B-B14F-4D97-AF65-F5344CB8AC3E}">
        <p14:creationId xmlns:p14="http://schemas.microsoft.com/office/powerpoint/2010/main" val="61718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5D94E0-289D-44E2-849C-016C996F5EE1}"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0714D-10E7-4232-9EBD-CAC9EB9A284A}"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D94E0-289D-44E2-849C-016C996F5EE1}"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0714D-10E7-4232-9EBD-CAC9EB9A28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D94E0-289D-44E2-849C-016C996F5EE1}"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0714D-10E7-4232-9EBD-CAC9EB9A28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594FF57-6C1C-4010-95F6-CAF8D5B6D38E}" type="slidenum">
              <a:rPr lang="en-US"/>
              <a:pPr>
                <a:defRPr/>
              </a:pPr>
              <a:t>‹#›</a:t>
            </a:fld>
            <a:endParaRPr lang="en-US"/>
          </a:p>
        </p:txBody>
      </p:sp>
    </p:spTree>
    <p:extLst>
      <p:ext uri="{BB962C8B-B14F-4D97-AF65-F5344CB8AC3E}">
        <p14:creationId xmlns:p14="http://schemas.microsoft.com/office/powerpoint/2010/main" val="479824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9AD0DCC7-4E71-4713-A868-270D596F8C7F}" type="slidenum">
              <a:rPr lang="en-US"/>
              <a:pPr>
                <a:defRPr/>
              </a:pPr>
              <a:t>‹#›</a:t>
            </a:fld>
            <a:endParaRPr lang="en-US"/>
          </a:p>
        </p:txBody>
      </p:sp>
    </p:spTree>
    <p:extLst>
      <p:ext uri="{BB962C8B-B14F-4D97-AF65-F5344CB8AC3E}">
        <p14:creationId xmlns:p14="http://schemas.microsoft.com/office/powerpoint/2010/main" val="296647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D94E0-289D-44E2-849C-016C996F5EE1}"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0714D-10E7-4232-9EBD-CAC9EB9A28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D94E0-289D-44E2-849C-016C996F5EE1}"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0714D-10E7-4232-9EBD-CAC9EB9A284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5D94E0-289D-44E2-849C-016C996F5EE1}"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0714D-10E7-4232-9EBD-CAC9EB9A28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5D94E0-289D-44E2-849C-016C996F5EE1}"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0714D-10E7-4232-9EBD-CAC9EB9A284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5D94E0-289D-44E2-849C-016C996F5EE1}"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0714D-10E7-4232-9EBD-CAC9EB9A28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D94E0-289D-44E2-849C-016C996F5EE1}"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0714D-10E7-4232-9EBD-CAC9EB9A28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D94E0-289D-44E2-849C-016C996F5EE1}"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0714D-10E7-4232-9EBD-CAC9EB9A284A}"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D94E0-289D-44E2-849C-016C996F5EE1}"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0714D-10E7-4232-9EBD-CAC9EB9A28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25D94E0-289D-44E2-849C-016C996F5EE1}" type="datetimeFigureOut">
              <a:rPr lang="en-US" smtClean="0"/>
              <a:t>1/23/2014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F40714D-10E7-4232-9EBD-CAC9EB9A284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Niels_Bohr.jp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eb.visionlearning.com/dalton_playhouse/ad_loader.html"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en.wikipedia.org/wiki/File:JJ_Thomson_exp2.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458200" cy="1600200"/>
          </a:xfrm>
        </p:spPr>
        <p:txBody>
          <a:bodyPr>
            <a:normAutofit fontScale="90000"/>
          </a:bodyPr>
          <a:lstStyle/>
          <a:p>
            <a:r>
              <a:rPr lang="en-US" dirty="0" smtClean="0"/>
              <a:t>Turn in Atomic War Worksheets, Get out Symbol Story</a:t>
            </a:r>
            <a:endParaRPr lang="en-US" dirty="0"/>
          </a:p>
        </p:txBody>
      </p:sp>
      <p:sp>
        <p:nvSpPr>
          <p:cNvPr id="3" name="Text Placeholder 2"/>
          <p:cNvSpPr>
            <a:spLocks noGrp="1"/>
          </p:cNvSpPr>
          <p:nvPr>
            <p:ph type="body" idx="1"/>
          </p:nvPr>
        </p:nvSpPr>
        <p:spPr/>
        <p:txBody>
          <a:bodyPr/>
          <a:lstStyle/>
          <a:p>
            <a:r>
              <a:rPr lang="en-US" dirty="0" smtClean="0"/>
              <a:t>Agenda</a:t>
            </a:r>
            <a:endParaRPr lang="en-US" dirty="0"/>
          </a:p>
        </p:txBody>
      </p:sp>
      <p:sp>
        <p:nvSpPr>
          <p:cNvPr id="4" name="Content Placeholder 3"/>
          <p:cNvSpPr>
            <a:spLocks noGrp="1"/>
          </p:cNvSpPr>
          <p:nvPr>
            <p:ph sz="half" idx="2"/>
          </p:nvPr>
        </p:nvSpPr>
        <p:spPr/>
        <p:txBody>
          <a:bodyPr/>
          <a:lstStyle/>
          <a:p>
            <a:r>
              <a:rPr lang="en-US" dirty="0" smtClean="0"/>
              <a:t>Go over Symbol Story</a:t>
            </a:r>
          </a:p>
          <a:p>
            <a:r>
              <a:rPr lang="en-US" dirty="0" smtClean="0"/>
              <a:t>History </a:t>
            </a:r>
            <a:r>
              <a:rPr lang="en-US" dirty="0" smtClean="0"/>
              <a:t>of Atomic Model Presentations</a:t>
            </a:r>
          </a:p>
          <a:p>
            <a:r>
              <a:rPr lang="en-US" dirty="0" smtClean="0"/>
              <a:t>Discussion/Additional </a:t>
            </a:r>
            <a:r>
              <a:rPr lang="en-US" dirty="0" smtClean="0"/>
              <a:t>Information</a:t>
            </a:r>
          </a:p>
          <a:p>
            <a:r>
              <a:rPr lang="en-US" dirty="0" smtClean="0"/>
              <a:t>Study for Quiz tomorrow</a:t>
            </a:r>
            <a:endParaRPr lang="en-US" dirty="0" smtClean="0"/>
          </a:p>
        </p:txBody>
      </p:sp>
      <p:sp>
        <p:nvSpPr>
          <p:cNvPr id="5" name="Text Placeholder 4"/>
          <p:cNvSpPr>
            <a:spLocks noGrp="1"/>
          </p:cNvSpPr>
          <p:nvPr>
            <p:ph type="body" sz="quarter" idx="3"/>
          </p:nvPr>
        </p:nvSpPr>
        <p:spPr/>
        <p:txBody>
          <a:bodyPr/>
          <a:lstStyle/>
          <a:p>
            <a:r>
              <a:rPr lang="en-US" dirty="0" smtClean="0"/>
              <a:t>AQOD</a:t>
            </a:r>
            <a:endParaRPr lang="en-US" dirty="0"/>
          </a:p>
        </p:txBody>
      </p:sp>
      <p:sp>
        <p:nvSpPr>
          <p:cNvPr id="6" name="Content Placeholder 5"/>
          <p:cNvSpPr>
            <a:spLocks noGrp="1"/>
          </p:cNvSpPr>
          <p:nvPr>
            <p:ph sz="quarter" idx="4"/>
          </p:nvPr>
        </p:nvSpPr>
        <p:spPr/>
        <p:txBody>
          <a:bodyPr/>
          <a:lstStyle/>
          <a:p>
            <a:r>
              <a:rPr lang="en-US" dirty="0" smtClean="0"/>
              <a:t>How many neutrons does Potassium-40 have? </a:t>
            </a:r>
            <a:endParaRPr lang="en-US" dirty="0"/>
          </a:p>
        </p:txBody>
      </p:sp>
    </p:spTree>
    <p:extLst>
      <p:ext uri="{BB962C8B-B14F-4D97-AF65-F5344CB8AC3E}">
        <p14:creationId xmlns:p14="http://schemas.microsoft.com/office/powerpoint/2010/main" val="382423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1913 - </a:t>
            </a:r>
            <a:r>
              <a:rPr lang="en-US" dirty="0" err="1" smtClean="0"/>
              <a:t>Niels</a:t>
            </a:r>
            <a:r>
              <a:rPr lang="en-US" dirty="0" smtClean="0"/>
              <a:t> Bohr</a:t>
            </a:r>
            <a:endParaRPr lang="en-US" dirty="0"/>
          </a:p>
        </p:txBody>
      </p:sp>
      <p:pic>
        <p:nvPicPr>
          <p:cNvPr id="4" name="Content Placeholder 3"/>
          <p:cNvPicPr>
            <a:picLocks noGrp="1" noChangeAspect="1"/>
          </p:cNvPicPr>
          <p:nvPr>
            <p:ph idx="1"/>
          </p:nvPr>
        </p:nvPicPr>
        <p:blipFill>
          <a:blip r:embed="rId2"/>
          <a:stretch>
            <a:fillRect/>
          </a:stretch>
        </p:blipFill>
        <p:spPr>
          <a:xfrm>
            <a:off x="731520" y="1219200"/>
            <a:ext cx="4243387" cy="3178444"/>
          </a:xfrm>
          <a:prstGeom prst="rect">
            <a:avLst/>
          </a:prstGeom>
        </p:spPr>
      </p:pic>
      <p:sp>
        <p:nvSpPr>
          <p:cNvPr id="5" name="TextBox 4"/>
          <p:cNvSpPr txBox="1"/>
          <p:nvPr/>
        </p:nvSpPr>
        <p:spPr>
          <a:xfrm>
            <a:off x="5334000" y="1600200"/>
            <a:ext cx="3200400" cy="2031325"/>
          </a:xfrm>
          <a:prstGeom prst="rect">
            <a:avLst/>
          </a:prstGeom>
          <a:noFill/>
        </p:spPr>
        <p:txBody>
          <a:bodyPr wrap="square" rtlCol="0">
            <a:spAutoFit/>
          </a:bodyPr>
          <a:lstStyle/>
          <a:p>
            <a:r>
              <a:rPr lang="en-US" dirty="0" smtClean="0"/>
              <a:t>- Proposed electrons orbit the nucleus in “shells”</a:t>
            </a:r>
          </a:p>
          <a:p>
            <a:r>
              <a:rPr lang="en-US" dirty="0" smtClean="0"/>
              <a:t>- Electrons can be bumped up to a higher shell if hit by electrons or light energy</a:t>
            </a:r>
          </a:p>
          <a:p>
            <a:r>
              <a:rPr lang="en-US" dirty="0" smtClean="0"/>
              <a:t>- Electrons can jump from shell to shell</a:t>
            </a:r>
            <a:endParaRPr lang="en-US" dirty="0"/>
          </a:p>
        </p:txBody>
      </p:sp>
    </p:spTree>
    <p:extLst>
      <p:ext uri="{BB962C8B-B14F-4D97-AF65-F5344CB8AC3E}">
        <p14:creationId xmlns:p14="http://schemas.microsoft.com/office/powerpoint/2010/main" val="4231458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Atomic Model</a:t>
            </a:r>
            <a:endParaRPr lang="en-US" dirty="0"/>
          </a:p>
        </p:txBody>
      </p:sp>
      <p:pic>
        <p:nvPicPr>
          <p:cNvPr id="1026" name="Picture 2" descr="http://csep10.phys.utk.edu/astr162/lect/light/exci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295400"/>
            <a:ext cx="4762500" cy="29527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555913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077200" cy="1600200"/>
          </a:xfrm>
        </p:spPr>
        <p:txBody>
          <a:bodyPr>
            <a:normAutofit fontScale="90000"/>
          </a:bodyPr>
          <a:lstStyle/>
          <a:p>
            <a:r>
              <a:rPr lang="en-US" dirty="0" smtClean="0"/>
              <a:t>Furthering Rutherford’s Atom</a:t>
            </a:r>
            <a:endParaRPr lang="en-US" dirty="0"/>
          </a:p>
        </p:txBody>
      </p:sp>
      <p:sp>
        <p:nvSpPr>
          <p:cNvPr id="3" name="Text Placeholder 2"/>
          <p:cNvSpPr>
            <a:spLocks noGrp="1"/>
          </p:cNvSpPr>
          <p:nvPr>
            <p:ph type="body" idx="1"/>
          </p:nvPr>
        </p:nvSpPr>
        <p:spPr/>
        <p:txBody>
          <a:bodyPr/>
          <a:lstStyle/>
          <a:p>
            <a:r>
              <a:rPr lang="en-US" dirty="0" err="1" smtClean="0"/>
              <a:t>Niels</a:t>
            </a:r>
            <a:r>
              <a:rPr lang="en-US" dirty="0" smtClean="0"/>
              <a:t> Bohr	</a:t>
            </a:r>
            <a:endParaRPr lang="en-US" dirty="0"/>
          </a:p>
        </p:txBody>
      </p:sp>
      <p:sp>
        <p:nvSpPr>
          <p:cNvPr id="4" name="Content Placeholder 3"/>
          <p:cNvSpPr>
            <a:spLocks noGrp="1"/>
          </p:cNvSpPr>
          <p:nvPr>
            <p:ph sz="half" idx="2"/>
          </p:nvPr>
        </p:nvSpPr>
        <p:spPr/>
        <p:txBody>
          <a:bodyPr/>
          <a:lstStyle/>
          <a:p>
            <a:r>
              <a:rPr lang="en-US" dirty="0" smtClean="0"/>
              <a:t>Proposed that electrons move around in certain paths</a:t>
            </a:r>
            <a:endParaRPr lang="en-US" dirty="0"/>
          </a:p>
        </p:txBody>
      </p:sp>
      <p:sp>
        <p:nvSpPr>
          <p:cNvPr id="5" name="Text Placeholder 4"/>
          <p:cNvSpPr>
            <a:spLocks noGrp="1"/>
          </p:cNvSpPr>
          <p:nvPr>
            <p:ph type="body" sz="quarter" idx="3"/>
          </p:nvPr>
        </p:nvSpPr>
        <p:spPr/>
        <p:txBody>
          <a:bodyPr/>
          <a:lstStyle/>
          <a:p>
            <a:r>
              <a:rPr lang="en-US" dirty="0" smtClean="0"/>
              <a:t>James Chadwick (1922)</a:t>
            </a:r>
            <a:endParaRPr lang="en-US" dirty="0"/>
          </a:p>
        </p:txBody>
      </p:sp>
      <p:sp>
        <p:nvSpPr>
          <p:cNvPr id="6" name="Content Placeholder 5"/>
          <p:cNvSpPr>
            <a:spLocks noGrp="1"/>
          </p:cNvSpPr>
          <p:nvPr>
            <p:ph sz="quarter" idx="4"/>
          </p:nvPr>
        </p:nvSpPr>
        <p:spPr/>
        <p:txBody>
          <a:bodyPr/>
          <a:lstStyle/>
          <a:p>
            <a:r>
              <a:rPr lang="en-US" dirty="0" smtClean="0"/>
              <a:t>The nucleus of an atom contains neutrons</a:t>
            </a:r>
            <a:endParaRPr lang="en-US" dirty="0"/>
          </a:p>
        </p:txBody>
      </p:sp>
      <p:pic>
        <p:nvPicPr>
          <p:cNvPr id="6146" name="Picture 2" descr="http://upload.wikimedia.org/wikipedia/commons/thumb/6/6d/Niels_Bohr.jpg/180px-Niels_Boh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1714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656555"/>
            <a:ext cx="1771650" cy="250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634940"/>
            <a:ext cx="278892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8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1000"/>
                                        <p:tgtEl>
                                          <p:spTgt spid="6148"/>
                                        </p:tgtEl>
                                      </p:cBhvr>
                                    </p:animEffect>
                                    <p:anim calcmode="lin" valueType="num">
                                      <p:cBhvr>
                                        <p:cTn id="20" dur="1000" fill="hold"/>
                                        <p:tgtEl>
                                          <p:spTgt spid="6148"/>
                                        </p:tgtEl>
                                        <p:attrNameLst>
                                          <p:attrName>ppt_x</p:attrName>
                                        </p:attrNameLst>
                                      </p:cBhvr>
                                      <p:tavLst>
                                        <p:tav tm="0">
                                          <p:val>
                                            <p:strVal val="#ppt_x"/>
                                          </p:val>
                                        </p:tav>
                                        <p:tav tm="100000">
                                          <p:val>
                                            <p:strVal val="#ppt_x"/>
                                          </p:val>
                                        </p:tav>
                                      </p:tavLst>
                                    </p:anim>
                                    <p:anim calcmode="lin" valueType="num">
                                      <p:cBhvr>
                                        <p:cTn id="21"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924800" cy="1600200"/>
          </a:xfrm>
        </p:spPr>
        <p:txBody>
          <a:bodyPr>
            <a:normAutofit fontScale="90000"/>
          </a:bodyPr>
          <a:lstStyle/>
          <a:p>
            <a:r>
              <a:rPr lang="en-US" dirty="0" smtClean="0"/>
              <a:t>1926 – Electron Cloud Model</a:t>
            </a:r>
            <a:endParaRPr lang="en-US" dirty="0"/>
          </a:p>
        </p:txBody>
      </p:sp>
      <p:sp>
        <p:nvSpPr>
          <p:cNvPr id="3" name="Text Placeholder 2"/>
          <p:cNvSpPr>
            <a:spLocks noGrp="1"/>
          </p:cNvSpPr>
          <p:nvPr>
            <p:ph type="body" idx="1"/>
          </p:nvPr>
        </p:nvSpPr>
        <p:spPr/>
        <p:txBody>
          <a:bodyPr/>
          <a:lstStyle/>
          <a:p>
            <a:r>
              <a:rPr lang="en-US" dirty="0" smtClean="0"/>
              <a:t>Erwin Schrödinger </a:t>
            </a:r>
            <a:endParaRPr lang="en-US" dirty="0"/>
          </a:p>
        </p:txBody>
      </p:sp>
      <p:sp>
        <p:nvSpPr>
          <p:cNvPr id="4" name="Content Placeholder 3"/>
          <p:cNvSpPr>
            <a:spLocks noGrp="1"/>
          </p:cNvSpPr>
          <p:nvPr>
            <p:ph sz="half" idx="2"/>
          </p:nvPr>
        </p:nvSpPr>
        <p:spPr>
          <a:xfrm>
            <a:off x="2400300" y="1312359"/>
            <a:ext cx="4038600" cy="3048000"/>
          </a:xfrm>
        </p:spPr>
        <p:txBody>
          <a:bodyPr/>
          <a:lstStyle/>
          <a:p>
            <a:r>
              <a:rPr lang="en-US" dirty="0" smtClean="0"/>
              <a:t>Instead of set paths, electrons move around in electron clouds</a:t>
            </a:r>
            <a:endParaRPr lang="en-US" dirty="0"/>
          </a:p>
        </p:txBody>
      </p:sp>
      <p:sp>
        <p:nvSpPr>
          <p:cNvPr id="5" name="Text Placeholder 4"/>
          <p:cNvSpPr>
            <a:spLocks noGrp="1"/>
          </p:cNvSpPr>
          <p:nvPr>
            <p:ph type="body" sz="quarter" idx="3"/>
          </p:nvPr>
        </p:nvSpPr>
        <p:spPr/>
        <p:txBody>
          <a:bodyPr/>
          <a:lstStyle/>
          <a:p>
            <a:r>
              <a:rPr lang="en-US" dirty="0" smtClean="0"/>
              <a:t>Werner Heisenberg</a:t>
            </a:r>
            <a:endParaRPr lang="en-US" dirty="0"/>
          </a:p>
        </p:txBody>
      </p:sp>
      <p:sp>
        <p:nvSpPr>
          <p:cNvPr id="6" name="Content Placeholder 5"/>
          <p:cNvSpPr>
            <a:spLocks noGrp="1"/>
          </p:cNvSpPr>
          <p:nvPr>
            <p:ph sz="quarter" idx="4"/>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20955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934" y="1312359"/>
            <a:ext cx="20955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49" y="2876375"/>
            <a:ext cx="3553309"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58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 calcmode="lin" valueType="num">
                                      <p:cBhvr additive="base">
                                        <p:cTn id="15" dur="500" fill="hold"/>
                                        <p:tgtEl>
                                          <p:spTgt spid="7172"/>
                                        </p:tgtEl>
                                        <p:attrNameLst>
                                          <p:attrName>ppt_x</p:attrName>
                                        </p:attrNameLst>
                                      </p:cBhvr>
                                      <p:tavLst>
                                        <p:tav tm="0">
                                          <p:val>
                                            <p:strVal val="#ppt_x"/>
                                          </p:val>
                                        </p:tav>
                                        <p:tav tm="100000">
                                          <p:val>
                                            <p:strVal val="#ppt_x"/>
                                          </p:val>
                                        </p:tav>
                                      </p:tavLst>
                                    </p:anim>
                                    <p:anim calcmode="lin" valueType="num">
                                      <p:cBhvr additive="base">
                                        <p:cTn id="16"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The Wave Model</a:t>
            </a:r>
          </a:p>
        </p:txBody>
      </p:sp>
      <p:sp>
        <p:nvSpPr>
          <p:cNvPr id="33795" name="Rectangle 3"/>
          <p:cNvSpPr>
            <a:spLocks noGrp="1" noChangeArrowheads="1"/>
          </p:cNvSpPr>
          <p:nvPr>
            <p:ph type="body" sz="half" idx="1"/>
          </p:nvPr>
        </p:nvSpPr>
        <p:spPr>
          <a:xfrm>
            <a:off x="267511" y="1650460"/>
            <a:ext cx="8839200" cy="5181600"/>
          </a:xfrm>
        </p:spPr>
        <p:txBody>
          <a:bodyPr>
            <a:normAutofit/>
          </a:bodyPr>
          <a:lstStyle/>
          <a:p>
            <a:pPr eaLnBrk="1" hangingPunct="1">
              <a:lnSpc>
                <a:spcPct val="90000"/>
              </a:lnSpc>
              <a:defRPr/>
            </a:pPr>
            <a:r>
              <a:rPr lang="en-US" sz="2800" dirty="0" smtClean="0"/>
              <a:t>In fact, it is </a:t>
            </a:r>
            <a:r>
              <a:rPr lang="en-US" sz="2800" u="sng" dirty="0" smtClean="0"/>
              <a:t>impossible</a:t>
            </a:r>
            <a:r>
              <a:rPr lang="en-US" sz="2800" dirty="0" smtClean="0"/>
              <a:t> to determine the exact location of an electron. The </a:t>
            </a:r>
            <a:r>
              <a:rPr lang="en-US" sz="2800" u="sng" dirty="0" smtClean="0"/>
              <a:t>probable</a:t>
            </a:r>
            <a:r>
              <a:rPr lang="en-US" sz="2800" dirty="0" smtClean="0"/>
              <a:t> location of an electron is based on how much </a:t>
            </a:r>
            <a:r>
              <a:rPr lang="en-US" sz="2800" u="sng" dirty="0" smtClean="0"/>
              <a:t>energy</a:t>
            </a:r>
            <a:r>
              <a:rPr lang="en-US" sz="2800" dirty="0" smtClean="0"/>
              <a:t> the electron has.</a:t>
            </a:r>
          </a:p>
          <a:p>
            <a:pPr eaLnBrk="1" hangingPunct="1">
              <a:lnSpc>
                <a:spcPct val="90000"/>
              </a:lnSpc>
              <a:defRPr/>
            </a:pPr>
            <a:r>
              <a:rPr lang="en-US" sz="2800" dirty="0" smtClean="0"/>
              <a:t>According to the modern atomic model, at atom has a </a:t>
            </a:r>
            <a:r>
              <a:rPr lang="en-US" sz="2800" u="sng" dirty="0" smtClean="0"/>
              <a:t>small positively charged nucleus</a:t>
            </a:r>
            <a:r>
              <a:rPr lang="en-US" sz="2800" dirty="0" smtClean="0"/>
              <a:t> surrounded by a large region in which there are enough electrons to make an atom neutral.</a:t>
            </a:r>
          </a:p>
          <a:p>
            <a:pPr eaLnBrk="1" hangingPunct="1">
              <a:lnSpc>
                <a:spcPct val="90000"/>
              </a:lnSpc>
              <a:defRPr/>
            </a:pPr>
            <a:endParaRPr lang="en-US" sz="2400" dirty="0" smtClean="0"/>
          </a:p>
          <a:p>
            <a:pPr eaLnBrk="1" hangingPunct="1">
              <a:lnSpc>
                <a:spcPct val="90000"/>
              </a:lnSpc>
              <a:buFont typeface="Wingdings" pitchFamily="2" charset="2"/>
              <a:buNone/>
              <a:defRPr/>
            </a:pPr>
            <a:endParaRPr lang="en-US" sz="2400" dirty="0" smtClean="0"/>
          </a:p>
        </p:txBody>
      </p:sp>
      <p:pic>
        <p:nvPicPr>
          <p:cNvPr id="33796" name="Picture 4" descr="electron clou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57600" y="5334000"/>
            <a:ext cx="1398588" cy="1169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13698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b="1" smtClean="0"/>
              <a:t>Electron Cloud:</a:t>
            </a:r>
          </a:p>
        </p:txBody>
      </p:sp>
      <p:sp>
        <p:nvSpPr>
          <p:cNvPr id="34819" name="Rectangle 3"/>
          <p:cNvSpPr>
            <a:spLocks noGrp="1" noChangeArrowheads="1"/>
          </p:cNvSpPr>
          <p:nvPr>
            <p:ph type="body" sz="half" idx="1"/>
          </p:nvPr>
        </p:nvSpPr>
        <p:spPr>
          <a:xfrm>
            <a:off x="457200" y="1600200"/>
            <a:ext cx="5638800" cy="5105400"/>
          </a:xfrm>
        </p:spPr>
        <p:txBody>
          <a:bodyPr/>
          <a:lstStyle/>
          <a:p>
            <a:pPr eaLnBrk="1" hangingPunct="1">
              <a:lnSpc>
                <a:spcPct val="80000"/>
              </a:lnSpc>
              <a:defRPr/>
            </a:pPr>
            <a:r>
              <a:rPr lang="en-US" sz="3400" dirty="0" smtClean="0"/>
              <a:t>A space in which electrons are likely to be found.</a:t>
            </a:r>
          </a:p>
          <a:p>
            <a:pPr eaLnBrk="1" hangingPunct="1">
              <a:lnSpc>
                <a:spcPct val="80000"/>
              </a:lnSpc>
              <a:defRPr/>
            </a:pPr>
            <a:r>
              <a:rPr lang="en-US" sz="3400" dirty="0" smtClean="0"/>
              <a:t>Electrons </a:t>
            </a:r>
            <a:r>
              <a:rPr lang="en-US" sz="3400" u="sng" dirty="0" smtClean="0"/>
              <a:t>whirl</a:t>
            </a:r>
            <a:r>
              <a:rPr lang="en-US" sz="3400" dirty="0" smtClean="0"/>
              <a:t> about the nucleus billions of times in one second</a:t>
            </a:r>
          </a:p>
          <a:p>
            <a:pPr eaLnBrk="1" hangingPunct="1">
              <a:lnSpc>
                <a:spcPct val="80000"/>
              </a:lnSpc>
              <a:defRPr/>
            </a:pPr>
            <a:r>
              <a:rPr lang="en-US" sz="3400" dirty="0" smtClean="0"/>
              <a:t>Location of electrons depends upon how much </a:t>
            </a:r>
            <a:r>
              <a:rPr lang="en-US" sz="3400" u="sng" dirty="0" smtClean="0"/>
              <a:t>energy</a:t>
            </a:r>
            <a:r>
              <a:rPr lang="en-US" sz="3400" dirty="0" smtClean="0"/>
              <a:t> the electron has.</a:t>
            </a:r>
          </a:p>
          <a:p>
            <a:pPr eaLnBrk="1" hangingPunct="1">
              <a:lnSpc>
                <a:spcPct val="80000"/>
              </a:lnSpc>
              <a:buFont typeface="Wingdings" pitchFamily="2" charset="2"/>
              <a:buNone/>
              <a:defRPr/>
            </a:pPr>
            <a:endParaRPr lang="en-US" sz="2400" dirty="0" smtClean="0"/>
          </a:p>
        </p:txBody>
      </p:sp>
      <p:pic>
        <p:nvPicPr>
          <p:cNvPr id="34820" name="Picture 5" descr="hydclou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133600"/>
            <a:ext cx="2662238" cy="2662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0989526"/>
      </p:ext>
    </p:extLst>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b="1" smtClean="0"/>
              <a:t>Electron Cloud:</a:t>
            </a:r>
          </a:p>
        </p:txBody>
      </p:sp>
      <p:sp>
        <p:nvSpPr>
          <p:cNvPr id="47107" name="Rectangle 3"/>
          <p:cNvSpPr>
            <a:spLocks noGrp="1" noChangeArrowheads="1"/>
          </p:cNvSpPr>
          <p:nvPr>
            <p:ph type="body" idx="1"/>
          </p:nvPr>
        </p:nvSpPr>
        <p:spPr/>
        <p:txBody>
          <a:bodyPr>
            <a:normAutofit lnSpcReduction="10000"/>
          </a:bodyPr>
          <a:lstStyle/>
          <a:p>
            <a:pPr eaLnBrk="1" hangingPunct="1">
              <a:lnSpc>
                <a:spcPct val="80000"/>
              </a:lnSpc>
              <a:buFont typeface="Wingdings" pitchFamily="2" charset="2"/>
              <a:buNone/>
              <a:defRPr/>
            </a:pPr>
            <a:endParaRPr lang="en-US" sz="2800" dirty="0" smtClean="0"/>
          </a:p>
          <a:p>
            <a:pPr eaLnBrk="1" hangingPunct="1">
              <a:lnSpc>
                <a:spcPct val="80000"/>
              </a:lnSpc>
              <a:defRPr/>
            </a:pPr>
            <a:r>
              <a:rPr lang="en-US" sz="3400" dirty="0" smtClean="0"/>
              <a:t>Depending on their energy they are locked into a certain area in the cloud.</a:t>
            </a:r>
          </a:p>
          <a:p>
            <a:pPr eaLnBrk="1" hangingPunct="1">
              <a:lnSpc>
                <a:spcPct val="80000"/>
              </a:lnSpc>
              <a:defRPr/>
            </a:pPr>
            <a:r>
              <a:rPr lang="en-US" sz="3400" b="1" dirty="0" smtClean="0"/>
              <a:t>Electrons with the </a:t>
            </a:r>
            <a:r>
              <a:rPr lang="en-US" sz="3400" b="1" u="sng" dirty="0" smtClean="0"/>
              <a:t>lowest</a:t>
            </a:r>
            <a:r>
              <a:rPr lang="en-US" sz="3400" b="1" dirty="0" smtClean="0"/>
              <a:t> energy are found in the energy level </a:t>
            </a:r>
            <a:r>
              <a:rPr lang="en-US" sz="3400" b="1" u="sng" dirty="0" smtClean="0"/>
              <a:t>closest</a:t>
            </a:r>
            <a:r>
              <a:rPr lang="en-US" sz="3400" b="1" dirty="0" smtClean="0"/>
              <a:t> to the nucleus</a:t>
            </a:r>
          </a:p>
          <a:p>
            <a:pPr eaLnBrk="1" hangingPunct="1">
              <a:lnSpc>
                <a:spcPct val="80000"/>
              </a:lnSpc>
              <a:defRPr/>
            </a:pPr>
            <a:r>
              <a:rPr lang="en-US" sz="3400" b="1" dirty="0" smtClean="0"/>
              <a:t>Electrons with the </a:t>
            </a:r>
            <a:r>
              <a:rPr lang="en-US" sz="3400" b="1" u="sng" dirty="0" smtClean="0"/>
              <a:t>highest</a:t>
            </a:r>
            <a:r>
              <a:rPr lang="en-US" sz="3400" b="1" dirty="0" smtClean="0"/>
              <a:t> energy are found in the </a:t>
            </a:r>
            <a:r>
              <a:rPr lang="en-US" sz="3400" b="1" u="sng" dirty="0" smtClean="0"/>
              <a:t>outermost</a:t>
            </a:r>
            <a:r>
              <a:rPr lang="en-US" sz="3400" b="1" dirty="0" smtClean="0"/>
              <a:t> energy levels, farther from the nucleus.</a:t>
            </a:r>
          </a:p>
          <a:p>
            <a:pPr eaLnBrk="1" hangingPunct="1">
              <a:lnSpc>
                <a:spcPct val="80000"/>
              </a:lnSpc>
              <a:defRPr/>
            </a:pPr>
            <a:endParaRPr lang="en-US" sz="2800" dirty="0" smtClean="0"/>
          </a:p>
          <a:p>
            <a:pPr eaLnBrk="1" hangingPunct="1">
              <a:lnSpc>
                <a:spcPct val="80000"/>
              </a:lnSpc>
              <a:defRPr/>
            </a:pPr>
            <a:endParaRPr lang="en-US" sz="2800" dirty="0" smtClean="0"/>
          </a:p>
        </p:txBody>
      </p:sp>
    </p:spTree>
    <p:extLst>
      <p:ext uri="{BB962C8B-B14F-4D97-AF65-F5344CB8AC3E}">
        <p14:creationId xmlns:p14="http://schemas.microsoft.com/office/powerpoint/2010/main" val="1598859687"/>
      </p:ext>
    </p:extLst>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14" name="Group 74"/>
          <p:cNvGraphicFramePr>
            <a:graphicFrameLocks noGrp="1"/>
          </p:cNvGraphicFramePr>
          <p:nvPr/>
        </p:nvGraphicFramePr>
        <p:xfrm>
          <a:off x="228600" y="914400"/>
          <a:ext cx="8942389" cy="4324352"/>
        </p:xfrm>
        <a:graphic>
          <a:graphicData uri="http://schemas.openxmlformats.org/drawingml/2006/table">
            <a:tbl>
              <a:tblPr/>
              <a:tblGrid>
                <a:gridCol w="2127175"/>
                <a:gridCol w="1330278"/>
                <a:gridCol w="1342977"/>
                <a:gridCol w="1295354"/>
                <a:gridCol w="1295354"/>
                <a:gridCol w="1342977"/>
                <a:gridCol w="208274"/>
              </a:tblGrid>
              <a:tr h="7011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10199"/>
                            </a:outerShdw>
                          </a:effectLst>
                          <a:latin typeface="Arial" charset="0"/>
                        </a:rPr>
                        <a:t>Indivisible</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10199"/>
                            </a:outerShdw>
                          </a:effectLst>
                          <a:latin typeface="Arial" charset="0"/>
                        </a:rPr>
                        <a:t>Electron</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10199"/>
                            </a:outerShdw>
                          </a:effectLst>
                          <a:latin typeface="Arial" charset="0"/>
                        </a:rPr>
                        <a:t>Nucleus</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10199"/>
                            </a:outerShdw>
                          </a:effectLst>
                          <a:latin typeface="Arial" charset="0"/>
                        </a:rPr>
                        <a:t>Orbit</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10199"/>
                            </a:outerShdw>
                          </a:effectLst>
                          <a:latin typeface="Arial" charset="0"/>
                        </a:rPr>
                        <a:t>Electron Cloud</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Greek</a:t>
                      </a:r>
                    </a:p>
                  </a:txBody>
                  <a:tcPr marL="91437" marR="9143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9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Dalton</a:t>
                      </a:r>
                    </a:p>
                  </a:txBody>
                  <a:tcPr marL="91437" marR="9143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9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Thomson</a:t>
                      </a:r>
                    </a:p>
                  </a:txBody>
                  <a:tcPr marL="91437" marR="9143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5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Rutherford</a:t>
                      </a:r>
                    </a:p>
                  </a:txBody>
                  <a:tcPr marL="91437" marR="9143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7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Bohr</a:t>
                      </a:r>
                    </a:p>
                  </a:txBody>
                  <a:tcPr marL="91437" marR="9143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9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Wave</a:t>
                      </a:r>
                    </a:p>
                  </a:txBody>
                  <a:tcPr marL="91437" marR="9143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rPr>
                        <a:t>     X</a:t>
                      </a:r>
                    </a:p>
                  </a:txBody>
                  <a:tcPr marL="91437" marR="9143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91437" marR="9143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407800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543800" cy="1524000"/>
          </a:xfrm>
        </p:spPr>
        <p:txBody>
          <a:bodyPr/>
          <a:lstStyle/>
          <a:p>
            <a:r>
              <a:rPr lang="en-US" dirty="0" smtClean="0"/>
              <a:t>The Story of the Atom</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http://water.me.vccs.edu/courses/env211/ato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19299"/>
            <a:ext cx="5229225" cy="32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3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52" y="5303520"/>
            <a:ext cx="7620000" cy="1600200"/>
          </a:xfrm>
        </p:spPr>
        <p:txBody>
          <a:bodyPr>
            <a:normAutofit fontScale="90000"/>
          </a:bodyPr>
          <a:lstStyle/>
          <a:p>
            <a:r>
              <a:rPr lang="en-US" dirty="0" smtClean="0"/>
              <a:t>Early Greek Theories (400 BC)</a:t>
            </a:r>
            <a:endParaRPr lang="en-US" dirty="0"/>
          </a:p>
        </p:txBody>
      </p:sp>
      <p:sp>
        <p:nvSpPr>
          <p:cNvPr id="3" name="Text Placeholder 2"/>
          <p:cNvSpPr>
            <a:spLocks noGrp="1"/>
          </p:cNvSpPr>
          <p:nvPr>
            <p:ph type="body" idx="1"/>
          </p:nvPr>
        </p:nvSpPr>
        <p:spPr/>
        <p:txBody>
          <a:bodyPr/>
          <a:lstStyle/>
          <a:p>
            <a:r>
              <a:rPr lang="en-US" dirty="0" smtClean="0"/>
              <a:t>Democritus</a:t>
            </a:r>
            <a:endParaRPr lang="en-US" dirty="0"/>
          </a:p>
        </p:txBody>
      </p:sp>
      <p:sp>
        <p:nvSpPr>
          <p:cNvPr id="4" name="Content Placeholder 3"/>
          <p:cNvSpPr>
            <a:spLocks noGrp="1"/>
          </p:cNvSpPr>
          <p:nvPr>
            <p:ph sz="half" idx="2"/>
          </p:nvPr>
        </p:nvSpPr>
        <p:spPr>
          <a:xfrm>
            <a:off x="0" y="1329264"/>
            <a:ext cx="4416552" cy="3048000"/>
          </a:xfrm>
        </p:spPr>
        <p:txBody>
          <a:bodyPr/>
          <a:lstStyle/>
          <a:p>
            <a:r>
              <a:rPr lang="en-US" dirty="0" smtClean="0"/>
              <a:t>Though matter could not be divided indefinitely</a:t>
            </a:r>
          </a:p>
          <a:p>
            <a:r>
              <a:rPr lang="en-US" dirty="0" smtClean="0"/>
              <a:t>Decided there must be something that can’t be cut – called an “atom”</a:t>
            </a:r>
            <a:endParaRPr lang="en-US" dirty="0"/>
          </a:p>
        </p:txBody>
      </p:sp>
      <p:sp>
        <p:nvSpPr>
          <p:cNvPr id="5" name="Text Placeholder 4"/>
          <p:cNvSpPr>
            <a:spLocks noGrp="1"/>
          </p:cNvSpPr>
          <p:nvPr>
            <p:ph type="body" sz="quarter" idx="3"/>
          </p:nvPr>
        </p:nvSpPr>
        <p:spPr/>
        <p:txBody>
          <a:bodyPr/>
          <a:lstStyle/>
          <a:p>
            <a:r>
              <a:rPr lang="en-US" dirty="0" smtClean="0"/>
              <a:t>Aristotle</a:t>
            </a:r>
            <a:endParaRPr lang="en-US" dirty="0"/>
          </a:p>
        </p:txBody>
      </p:sp>
      <p:sp>
        <p:nvSpPr>
          <p:cNvPr id="6" name="Content Placeholder 5"/>
          <p:cNvSpPr>
            <a:spLocks noGrp="1"/>
          </p:cNvSpPr>
          <p:nvPr>
            <p:ph sz="quarter" idx="4"/>
          </p:nvPr>
        </p:nvSpPr>
        <p:spPr>
          <a:xfrm>
            <a:off x="4645152" y="1329264"/>
            <a:ext cx="3657600" cy="4004736"/>
          </a:xfrm>
        </p:spPr>
        <p:txBody>
          <a:bodyPr>
            <a:normAutofit fontScale="92500" lnSpcReduction="10000"/>
          </a:bodyPr>
          <a:lstStyle/>
          <a:p>
            <a:endParaRPr lang="en-US" dirty="0" smtClean="0"/>
          </a:p>
          <a:p>
            <a:endParaRPr lang="en-US" dirty="0" smtClean="0"/>
          </a:p>
          <a:p>
            <a:endParaRPr lang="en-US" dirty="0"/>
          </a:p>
          <a:p>
            <a:endParaRPr lang="en-US" dirty="0" smtClean="0"/>
          </a:p>
          <a:p>
            <a:endParaRPr lang="en-US" dirty="0"/>
          </a:p>
          <a:p>
            <a:endParaRPr lang="en-US" dirty="0"/>
          </a:p>
          <a:p>
            <a:r>
              <a:rPr lang="en-US" dirty="0" smtClean="0"/>
              <a:t>Said all things are made of  “elements” of earth, wind, fire, and water</a:t>
            </a:r>
          </a:p>
          <a:p>
            <a:r>
              <a:rPr lang="en-US" dirty="0" smtClean="0"/>
              <a:t>Wrong, but his theory persisted</a:t>
            </a:r>
            <a:endParaRPr lang="en-US" dirty="0"/>
          </a:p>
        </p:txBody>
      </p:sp>
      <p:pic>
        <p:nvPicPr>
          <p:cNvPr id="2050" name="Picture 2" descr="http://upload.wikimedia.org/wikipedia/commons/thumb/b/b9/Democritus2.jpg/220px-Democrit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272" y="2964872"/>
            <a:ext cx="1714500" cy="23691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15" y="929481"/>
            <a:ext cx="1960077"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23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4750485"/>
            <a:ext cx="6781800" cy="1600200"/>
          </a:xfrm>
        </p:spPr>
        <p:txBody>
          <a:bodyPr>
            <a:normAutofit fontScale="90000"/>
          </a:bodyPr>
          <a:lstStyle/>
          <a:p>
            <a:r>
              <a:rPr lang="en-US" dirty="0" smtClean="0"/>
              <a:t>		1800 - John Dalton</a:t>
            </a:r>
            <a:endParaRPr lang="en-US" dirty="0"/>
          </a:p>
        </p:txBody>
      </p:sp>
      <p:sp>
        <p:nvSpPr>
          <p:cNvPr id="3" name="Content Placeholder 2"/>
          <p:cNvSpPr>
            <a:spLocks noGrp="1"/>
          </p:cNvSpPr>
          <p:nvPr>
            <p:ph idx="1"/>
          </p:nvPr>
        </p:nvSpPr>
        <p:spPr>
          <a:xfrm>
            <a:off x="4038600" y="304800"/>
            <a:ext cx="4406126" cy="3124200"/>
          </a:xfrm>
        </p:spPr>
        <p:txBody>
          <a:bodyPr/>
          <a:lstStyle/>
          <a:p>
            <a:r>
              <a:rPr lang="en-US" dirty="0" smtClean="0"/>
              <a:t>Suggested elements are made of single atoms</a:t>
            </a:r>
          </a:p>
          <a:p>
            <a:r>
              <a:rPr lang="en-US" dirty="0" smtClean="0"/>
              <a:t>Came up with his atomic theory – all substances are made of atoms</a:t>
            </a:r>
          </a:p>
          <a:p>
            <a:r>
              <a:rPr lang="en-US" dirty="0" smtClean="0"/>
              <a:t>Based on experiments, not just reasoning</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3048000"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233" y="2863850"/>
            <a:ext cx="2304491" cy="41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6211669"/>
            <a:ext cx="7162800" cy="369332"/>
          </a:xfrm>
          <a:prstGeom prst="rect">
            <a:avLst/>
          </a:prstGeom>
        </p:spPr>
        <p:txBody>
          <a:bodyPr wrap="square">
            <a:spAutoFit/>
          </a:bodyPr>
          <a:lstStyle/>
          <a:p>
            <a:pPr lvl="2"/>
            <a:r>
              <a:rPr lang="en-US" u="sng" dirty="0">
                <a:hlinkClick r:id="rId5"/>
              </a:rPr>
              <a:t>http://web.visionlearning.com/dalton_playhouse/ad_loader.html</a:t>
            </a:r>
            <a:endParaRPr lang="en-US" dirty="0"/>
          </a:p>
        </p:txBody>
      </p:sp>
    </p:spTree>
    <p:extLst>
      <p:ext uri="{BB962C8B-B14F-4D97-AF65-F5344CB8AC3E}">
        <p14:creationId xmlns:p14="http://schemas.microsoft.com/office/powerpoint/2010/main" val="14434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Dalton’s Atomic Theory</a:t>
            </a:r>
            <a:endParaRPr lang="en-US" dirty="0"/>
          </a:p>
        </p:txBody>
      </p:sp>
      <p:sp>
        <p:nvSpPr>
          <p:cNvPr id="3" name="Content Placeholder 2"/>
          <p:cNvSpPr>
            <a:spLocks noGrp="1"/>
          </p:cNvSpPr>
          <p:nvPr>
            <p:ph idx="1"/>
          </p:nvPr>
        </p:nvSpPr>
        <p:spPr>
          <a:xfrm>
            <a:off x="228600" y="304800"/>
            <a:ext cx="8077200" cy="5029200"/>
          </a:xfrm>
        </p:spPr>
        <p:txBody>
          <a:bodyPr>
            <a:normAutofit/>
          </a:bodyPr>
          <a:lstStyle/>
          <a:p>
            <a:r>
              <a:rPr lang="en-US" dirty="0" smtClean="0"/>
              <a:t>All matter is made of atoms</a:t>
            </a:r>
          </a:p>
          <a:p>
            <a:r>
              <a:rPr lang="en-US" dirty="0" smtClean="0"/>
              <a:t>Atoms of an element are identical</a:t>
            </a:r>
          </a:p>
          <a:p>
            <a:r>
              <a:rPr lang="en-US" dirty="0" smtClean="0"/>
              <a:t>Each element has different atoms</a:t>
            </a:r>
          </a:p>
          <a:p>
            <a:r>
              <a:rPr lang="en-US" dirty="0" smtClean="0"/>
              <a:t>Atoms of different elements combine in constant ratios to form compounds</a:t>
            </a:r>
          </a:p>
          <a:p>
            <a:r>
              <a:rPr lang="en-US" dirty="0" smtClean="0"/>
              <a:t>Atoms are rearranged in reactions</a:t>
            </a:r>
          </a:p>
          <a:p>
            <a:endParaRPr lang="en-US" dirty="0"/>
          </a:p>
          <a:p>
            <a:r>
              <a:rPr lang="en-US" dirty="0" smtClean="0"/>
              <a:t>Ideas account for the law of conservation of mass (atoms and matter are neither created nor destroyed) and law of constant composition (elements combine in fixed ratios)</a:t>
            </a:r>
            <a:endParaRPr lang="en-US" dirty="0"/>
          </a:p>
        </p:txBody>
      </p:sp>
    </p:spTree>
    <p:extLst>
      <p:ext uri="{BB962C8B-B14F-4D97-AF65-F5344CB8AC3E}">
        <p14:creationId xmlns:p14="http://schemas.microsoft.com/office/powerpoint/2010/main" val="2051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Dalton’s Model of the Atom (1800 – 1900)</a:t>
            </a:r>
            <a:endParaRPr lang="en-US" dirty="0"/>
          </a:p>
        </p:txBody>
      </p:sp>
      <p:sp>
        <p:nvSpPr>
          <p:cNvPr id="3" name="Content Placeholder 2"/>
          <p:cNvSpPr>
            <a:spLocks noGrp="1"/>
          </p:cNvSpPr>
          <p:nvPr>
            <p:ph idx="1"/>
          </p:nvPr>
        </p:nvSpPr>
        <p:spPr>
          <a:xfrm>
            <a:off x="762000" y="685800"/>
            <a:ext cx="7543800" cy="914400"/>
          </a:xfrm>
        </p:spPr>
        <p:txBody>
          <a:bodyPr/>
          <a:lstStyle/>
          <a:p>
            <a:r>
              <a:rPr lang="en-US" dirty="0" smtClean="0"/>
              <a:t>Billiard Ball model</a:t>
            </a:r>
          </a:p>
          <a:p>
            <a:pPr lvl="1"/>
            <a:r>
              <a:rPr lang="en-US" dirty="0" smtClean="0"/>
              <a:t>Atoms are solid and indivisible</a:t>
            </a:r>
            <a:endParaRPr lang="en-US" dirty="0"/>
          </a:p>
        </p:txBody>
      </p:sp>
      <p:pic>
        <p:nvPicPr>
          <p:cNvPr id="4" name="Picture 3"/>
          <p:cNvPicPr>
            <a:picLocks noChangeAspect="1"/>
          </p:cNvPicPr>
          <p:nvPr/>
        </p:nvPicPr>
        <p:blipFill>
          <a:blip r:embed="rId2"/>
          <a:stretch>
            <a:fillRect/>
          </a:stretch>
        </p:blipFill>
        <p:spPr>
          <a:xfrm>
            <a:off x="3505200" y="1581807"/>
            <a:ext cx="3009900" cy="3009900"/>
          </a:xfrm>
          <a:prstGeom prst="rect">
            <a:avLst/>
          </a:prstGeom>
        </p:spPr>
      </p:pic>
    </p:spTree>
    <p:extLst>
      <p:ext uri="{BB962C8B-B14F-4D97-AF65-F5344CB8AC3E}">
        <p14:creationId xmlns:p14="http://schemas.microsoft.com/office/powerpoint/2010/main" val="2411613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1897 - J. J. Thomson</a:t>
            </a:r>
            <a:endParaRPr lang="en-US" dirty="0"/>
          </a:p>
        </p:txBody>
      </p:sp>
      <p:sp>
        <p:nvSpPr>
          <p:cNvPr id="3" name="Content Placeholder 2"/>
          <p:cNvSpPr>
            <a:spLocks noGrp="1"/>
          </p:cNvSpPr>
          <p:nvPr>
            <p:ph idx="1"/>
          </p:nvPr>
        </p:nvSpPr>
        <p:spPr>
          <a:xfrm>
            <a:off x="457200" y="460629"/>
            <a:ext cx="4800600" cy="3577971"/>
          </a:xfrm>
        </p:spPr>
        <p:txBody>
          <a:bodyPr>
            <a:normAutofit lnSpcReduction="10000"/>
          </a:bodyPr>
          <a:lstStyle/>
          <a:p>
            <a:r>
              <a:rPr lang="en-US" dirty="0" smtClean="0"/>
              <a:t>Discovered electrons!</a:t>
            </a:r>
          </a:p>
          <a:p>
            <a:r>
              <a:rPr lang="en-US" dirty="0" smtClean="0"/>
              <a:t>Because the </a:t>
            </a:r>
            <a:r>
              <a:rPr lang="en-US" dirty="0" err="1" smtClean="0"/>
              <a:t>cathrode</a:t>
            </a:r>
            <a:r>
              <a:rPr lang="en-US" dirty="0" smtClean="0"/>
              <a:t> ray (charged atoms) was attracted to the positive plate, that means atoms must have negative charges or electrons</a:t>
            </a:r>
          </a:p>
          <a:p>
            <a:r>
              <a:rPr lang="en-US" dirty="0" smtClean="0"/>
              <a:t>Had a “plum pudding” (chocolate chip ice cream) model for atoms</a:t>
            </a:r>
          </a:p>
          <a:p>
            <a:r>
              <a:rPr lang="en-US" dirty="0" smtClean="0"/>
              <a:t>Negative charges in an overall positive framework</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09601"/>
            <a:ext cx="204498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http://upload.wikimedia.org/wikipedia/commons/thumb/d/d7/JJ_Thomson_exp2.png/300px-JJ_Thomson_exp2.png">
            <a:hlinkClick r:id="rId4" tooltip="The cathode ray (blue line) was deflected by the electric field (yellow)."/>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37" y="3886200"/>
            <a:ext cx="4047067" cy="1092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5063" y="4978908"/>
            <a:ext cx="4047067" cy="369332"/>
          </a:xfrm>
          <a:prstGeom prst="rect">
            <a:avLst/>
          </a:prstGeom>
          <a:noFill/>
        </p:spPr>
        <p:txBody>
          <a:bodyPr wrap="square" rtlCol="0">
            <a:spAutoFit/>
          </a:bodyPr>
          <a:lstStyle/>
          <a:p>
            <a:r>
              <a:rPr lang="en-US" dirty="0" err="1" smtClean="0"/>
              <a:t>Cathrode</a:t>
            </a:r>
            <a:r>
              <a:rPr lang="en-US" dirty="0" smtClean="0"/>
              <a:t> ray deflected by electric field</a:t>
            </a:r>
            <a:endParaRPr lang="en-US" dirty="0"/>
          </a:p>
        </p:txBody>
      </p:sp>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9044" y="4355222"/>
            <a:ext cx="2502778" cy="250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69333" y="3982174"/>
            <a:ext cx="2362200" cy="369332"/>
          </a:xfrm>
          <a:prstGeom prst="rect">
            <a:avLst/>
          </a:prstGeom>
          <a:noFill/>
        </p:spPr>
        <p:txBody>
          <a:bodyPr wrap="square" rtlCol="0">
            <a:spAutoFit/>
          </a:bodyPr>
          <a:lstStyle/>
          <a:p>
            <a:r>
              <a:rPr lang="en-US" dirty="0" smtClean="0"/>
              <a:t>Plum Pudding Model</a:t>
            </a:r>
            <a:endParaRPr lang="en-US" dirty="0"/>
          </a:p>
        </p:txBody>
      </p:sp>
    </p:spTree>
    <p:extLst>
      <p:ext uri="{BB962C8B-B14F-4D97-AF65-F5344CB8AC3E}">
        <p14:creationId xmlns:p14="http://schemas.microsoft.com/office/powerpoint/2010/main" val="154988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 fill="hold"/>
                                        <p:tgtEl>
                                          <p:spTgt spid="4102"/>
                                        </p:tgtEl>
                                        <p:attrNameLst>
                                          <p:attrName>ppt_x</p:attrName>
                                        </p:attrNameLst>
                                      </p:cBhvr>
                                      <p:tavLst>
                                        <p:tav tm="0">
                                          <p:val>
                                            <p:strVal val="#ppt_x"/>
                                          </p:val>
                                        </p:tav>
                                        <p:tav tm="100000">
                                          <p:val>
                                            <p:strVal val="#ppt_x"/>
                                          </p:val>
                                        </p:tav>
                                      </p:tavLst>
                                    </p:anim>
                                    <p:anim calcmode="lin" valueType="num">
                                      <p:cBhvr additive="base">
                                        <p:cTn id="32"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105"/>
                                        </p:tgtEl>
                                        <p:attrNameLst>
                                          <p:attrName>style.visibility</p:attrName>
                                        </p:attrNameLst>
                                      </p:cBhvr>
                                      <p:to>
                                        <p:strVal val="visible"/>
                                      </p:to>
                                    </p:set>
                                    <p:anim calcmode="lin" valueType="num">
                                      <p:cBhvr additive="base">
                                        <p:cTn id="41" dur="500" fill="hold"/>
                                        <p:tgtEl>
                                          <p:spTgt spid="4105"/>
                                        </p:tgtEl>
                                        <p:attrNameLst>
                                          <p:attrName>ppt_x</p:attrName>
                                        </p:attrNameLst>
                                      </p:cBhvr>
                                      <p:tavLst>
                                        <p:tav tm="0">
                                          <p:val>
                                            <p:strVal val="#ppt_x"/>
                                          </p:val>
                                        </p:tav>
                                        <p:tav tm="100000">
                                          <p:val>
                                            <p:strVal val="#ppt_x"/>
                                          </p:val>
                                        </p:tav>
                                      </p:tavLst>
                                    </p:anim>
                                    <p:anim calcmode="lin" valueType="num">
                                      <p:cBhvr additive="base">
                                        <p:cTn id="42"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62" y="5281305"/>
            <a:ext cx="6574576" cy="1068824"/>
          </a:xfrm>
        </p:spPr>
        <p:txBody>
          <a:bodyPr>
            <a:normAutofit fontScale="90000"/>
          </a:bodyPr>
          <a:lstStyle/>
          <a:p>
            <a:r>
              <a:rPr lang="en-US" dirty="0" smtClean="0"/>
              <a:t>1911 - Ernest Rutherford</a:t>
            </a:r>
            <a:endParaRPr lang="en-US" dirty="0"/>
          </a:p>
        </p:txBody>
      </p:sp>
      <p:sp>
        <p:nvSpPr>
          <p:cNvPr id="3" name="Content Placeholder 2"/>
          <p:cNvSpPr>
            <a:spLocks noGrp="1"/>
          </p:cNvSpPr>
          <p:nvPr>
            <p:ph idx="1"/>
          </p:nvPr>
        </p:nvSpPr>
        <p:spPr>
          <a:xfrm>
            <a:off x="392723" y="3202231"/>
            <a:ext cx="4712677" cy="1752600"/>
          </a:xfrm>
        </p:spPr>
        <p:txBody>
          <a:bodyPr/>
          <a:lstStyle/>
          <a:p>
            <a:r>
              <a:rPr lang="en-US" dirty="0" smtClean="0"/>
              <a:t>Discovered the nucleus of atoms</a:t>
            </a:r>
          </a:p>
          <a:p>
            <a:r>
              <a:rPr lang="en-US" dirty="0" smtClean="0"/>
              <a:t>Atoms are mostly empty space with a small positive nucleus that holds most of the atom’s mass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59044"/>
            <a:ext cx="20574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3130794"/>
            <a:ext cx="2400300" cy="366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8800" y="3457268"/>
            <a:ext cx="1104900" cy="2585323"/>
          </a:xfrm>
          <a:prstGeom prst="rect">
            <a:avLst/>
          </a:prstGeom>
          <a:noFill/>
        </p:spPr>
        <p:txBody>
          <a:bodyPr wrap="square" rtlCol="0">
            <a:spAutoFit/>
          </a:bodyPr>
          <a:lstStyle/>
          <a:p>
            <a:r>
              <a:rPr lang="en-US" dirty="0" smtClean="0"/>
              <a:t>Expected Results</a:t>
            </a:r>
          </a:p>
          <a:p>
            <a:endParaRPr lang="en-US" dirty="0" smtClean="0"/>
          </a:p>
          <a:p>
            <a:endParaRPr lang="en-US" dirty="0"/>
          </a:p>
          <a:p>
            <a:endParaRPr lang="en-US" dirty="0" smtClean="0"/>
          </a:p>
          <a:p>
            <a:endParaRPr lang="en-US" dirty="0"/>
          </a:p>
          <a:p>
            <a:endParaRPr lang="en-US" dirty="0" smtClean="0"/>
          </a:p>
          <a:p>
            <a:r>
              <a:rPr lang="en-US" dirty="0" smtClean="0"/>
              <a:t>Actual Results</a:t>
            </a:r>
            <a:endParaRPr lang="en-US" dirty="0"/>
          </a:p>
        </p:txBody>
      </p:sp>
      <p:pic>
        <p:nvPicPr>
          <p:cNvPr id="5125" name="Picture 5" descr="http://www.rsc.org/chemsoc/timeline/graphic/1911_gfoil_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837" y="690367"/>
            <a:ext cx="3058001" cy="2309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66659" y="1551786"/>
            <a:ext cx="1262941" cy="646331"/>
          </a:xfrm>
          <a:prstGeom prst="rect">
            <a:avLst/>
          </a:prstGeom>
          <a:noFill/>
        </p:spPr>
        <p:txBody>
          <a:bodyPr wrap="square" rtlCol="0">
            <a:spAutoFit/>
          </a:bodyPr>
          <a:lstStyle/>
          <a:p>
            <a:r>
              <a:rPr lang="en-US" dirty="0" smtClean="0"/>
              <a:t>Experiment Set Up</a:t>
            </a:r>
            <a:endParaRPr lang="en-US" dirty="0"/>
          </a:p>
        </p:txBody>
      </p:sp>
    </p:spTree>
    <p:extLst>
      <p:ext uri="{BB962C8B-B14F-4D97-AF65-F5344CB8AC3E}">
        <p14:creationId xmlns:p14="http://schemas.microsoft.com/office/powerpoint/2010/main" val="124337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anim calcmode="lin" valueType="num">
                                      <p:cBhvr additive="base">
                                        <p:cTn id="11" dur="500" fill="hold"/>
                                        <p:tgtEl>
                                          <p:spTgt spid="5125"/>
                                        </p:tgtEl>
                                        <p:attrNameLst>
                                          <p:attrName>ppt_x</p:attrName>
                                        </p:attrNameLst>
                                      </p:cBhvr>
                                      <p:tavLst>
                                        <p:tav tm="0">
                                          <p:val>
                                            <p:strVal val="#ppt_x"/>
                                          </p:val>
                                        </p:tav>
                                        <p:tav tm="100000">
                                          <p:val>
                                            <p:strVal val="#ppt_x"/>
                                          </p:val>
                                        </p:tav>
                                      </p:tavLst>
                                    </p:anim>
                                    <p:anim calcmode="lin" valueType="num">
                                      <p:cBhvr additive="base">
                                        <p:cTn id="12"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 calcmode="lin" valueType="num">
                                      <p:cBhvr additive="base">
                                        <p:cTn id="21" dur="500" fill="hold"/>
                                        <p:tgtEl>
                                          <p:spTgt spid="5123"/>
                                        </p:tgtEl>
                                        <p:attrNameLst>
                                          <p:attrName>ppt_x</p:attrName>
                                        </p:attrNameLst>
                                      </p:cBhvr>
                                      <p:tavLst>
                                        <p:tav tm="0">
                                          <p:val>
                                            <p:strVal val="#ppt_x"/>
                                          </p:val>
                                        </p:tav>
                                        <p:tav tm="100000">
                                          <p:val>
                                            <p:strVal val="#ppt_x"/>
                                          </p:val>
                                        </p:tav>
                                      </p:tavLst>
                                    </p:anim>
                                    <p:anim calcmode="lin" valueType="num">
                                      <p:cBhvr additive="base">
                                        <p:cTn id="2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Rutherford’s Atomic Model</a:t>
            </a:r>
            <a:endParaRPr lang="en-US" dirty="0"/>
          </a:p>
        </p:txBody>
      </p:sp>
      <p:sp>
        <p:nvSpPr>
          <p:cNvPr id="3" name="Content Placeholder 2"/>
          <p:cNvSpPr>
            <a:spLocks noGrp="1"/>
          </p:cNvSpPr>
          <p:nvPr>
            <p:ph idx="1"/>
          </p:nvPr>
        </p:nvSpPr>
        <p:spPr>
          <a:xfrm>
            <a:off x="762000" y="685800"/>
            <a:ext cx="7543800" cy="1676400"/>
          </a:xfrm>
        </p:spPr>
        <p:txBody>
          <a:bodyPr/>
          <a:lstStyle/>
          <a:p>
            <a:r>
              <a:rPr lang="en-US" dirty="0" smtClean="0"/>
              <a:t>Atoms are mostly empty space</a:t>
            </a:r>
          </a:p>
          <a:p>
            <a:r>
              <a:rPr lang="en-US" dirty="0" smtClean="0"/>
              <a:t>Small, positive nucleus</a:t>
            </a:r>
            <a:endParaRPr lang="en-US" dirty="0"/>
          </a:p>
        </p:txBody>
      </p:sp>
      <p:pic>
        <p:nvPicPr>
          <p:cNvPr id="4" name="Picture 3"/>
          <p:cNvPicPr>
            <a:picLocks noChangeAspect="1"/>
          </p:cNvPicPr>
          <p:nvPr/>
        </p:nvPicPr>
        <p:blipFill>
          <a:blip r:embed="rId2"/>
          <a:stretch>
            <a:fillRect/>
          </a:stretch>
        </p:blipFill>
        <p:spPr>
          <a:xfrm>
            <a:off x="3524250" y="2381250"/>
            <a:ext cx="2095500" cy="2095500"/>
          </a:xfrm>
          <a:prstGeom prst="rect">
            <a:avLst/>
          </a:prstGeom>
        </p:spPr>
      </p:pic>
    </p:spTree>
    <p:extLst>
      <p:ext uri="{BB962C8B-B14F-4D97-AF65-F5344CB8AC3E}">
        <p14:creationId xmlns:p14="http://schemas.microsoft.com/office/powerpoint/2010/main" val="108099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483</TotalTime>
  <Words>1346</Words>
  <Application>Microsoft Office PowerPoint</Application>
  <PresentationFormat>On-screen Show (4:3)</PresentationFormat>
  <Paragraphs>180</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Impact</vt:lpstr>
      <vt:lpstr>Times New Roman</vt:lpstr>
      <vt:lpstr>Wingdings</vt:lpstr>
      <vt:lpstr>NewsPrint</vt:lpstr>
      <vt:lpstr>Turn in Atomic War Worksheets, Get out Symbol Story</vt:lpstr>
      <vt:lpstr>The Story of the Atom</vt:lpstr>
      <vt:lpstr>Early Greek Theories (400 BC)</vt:lpstr>
      <vt:lpstr>  1800 - John Dalton</vt:lpstr>
      <vt:lpstr>Dalton’s Atomic Theory</vt:lpstr>
      <vt:lpstr>Dalton’s Model of the Atom (1800 – 1900)</vt:lpstr>
      <vt:lpstr>1897 - J. J. Thomson</vt:lpstr>
      <vt:lpstr>1911 - Ernest Rutherford</vt:lpstr>
      <vt:lpstr>Rutherford’s Atomic Model</vt:lpstr>
      <vt:lpstr>1913 - Niels Bohr</vt:lpstr>
      <vt:lpstr>Bohr Atomic Model</vt:lpstr>
      <vt:lpstr>Furthering Rutherford’s Atom</vt:lpstr>
      <vt:lpstr>1926 – Electron Cloud Model</vt:lpstr>
      <vt:lpstr>The Wave Model</vt:lpstr>
      <vt:lpstr>Electron Cloud:</vt:lpstr>
      <vt:lpstr>Electron Cloud: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the Atom</dc:title>
  <dc:creator>tech</dc:creator>
  <cp:lastModifiedBy>Jane Knittig</cp:lastModifiedBy>
  <cp:revision>31</cp:revision>
  <dcterms:created xsi:type="dcterms:W3CDTF">2012-02-12T04:59:37Z</dcterms:created>
  <dcterms:modified xsi:type="dcterms:W3CDTF">2014-01-23T17:05:42Z</dcterms:modified>
</cp:coreProperties>
</file>