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1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8" r:id="rId3"/>
    <p:sldId id="257" r:id="rId4"/>
    <p:sldId id="267" r:id="rId5"/>
    <p:sldId id="268" r:id="rId6"/>
    <p:sldId id="269" r:id="rId7"/>
    <p:sldId id="270" r:id="rId8"/>
    <p:sldId id="259" r:id="rId9"/>
    <p:sldId id="271" r:id="rId10"/>
    <p:sldId id="260" r:id="rId11"/>
    <p:sldId id="261" r:id="rId12"/>
    <p:sldId id="262" r:id="rId13"/>
    <p:sldId id="272" r:id="rId14"/>
    <p:sldId id="263" r:id="rId15"/>
    <p:sldId id="274" r:id="rId16"/>
    <p:sldId id="264" r:id="rId17"/>
    <p:sldId id="265" r:id="rId18"/>
    <p:sldId id="266" r:id="rId19"/>
    <p:sldId id="277" r:id="rId20"/>
    <p:sldId id="278" r:id="rId21"/>
    <p:sldId id="279" r:id="rId22"/>
    <p:sldId id="280" r:id="rId23"/>
    <p:sldId id="281" r:id="rId24"/>
    <p:sldId id="282" r:id="rId25"/>
    <p:sldId id="284" r:id="rId26"/>
    <p:sldId id="275" r:id="rId27"/>
    <p:sldId id="276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54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6-11-03T15:36:06.234"/>
    </inkml:context>
    <inkml:brush xml:id="br0">
      <inkml:brushProperty name="width" value="0.05292" units="cm"/>
      <inkml:brushProperty name="height" value="0.05292" units="cm"/>
      <inkml:brushProperty name="fitToCurve" value="1"/>
      <inkml:brushProperty name="ignorePressure" value="1"/>
    </inkml:brush>
  </inkml:definitions>
  <inkml:trace contextRef="#ctx0" brushRef="#br0">0 591 48,'15'6'31,"-7"-6"-10,3 0-3,10 0-1,-5 0-5,10 2-1,0-4-3,3 4-2,2-4-1,4 2-2,-1-6 0,-3 6-2,1-5-2,-6 3-2,-2 2-2,-9-6-7,1 4-12,-3 7-11,-13-8-1</inkml:trace>
  <inkml:trace contextRef="#ctx0" brushRef="#br0" timeOffset="328">34 771 60,'5'-5'35,"8"-1"-9,0 6-6,-5-5-2,13 8-5,-13-8-3,13 7-3,-5-4-1,7 2-2,1-3-1,8 3 0,-1-3-1,6 1 0,0-1-1,2 0 0,-5 1-2,0-1 0,-5 3-2,-11-8-4,3 14-12,-10-6-17,-3-6-3,0 12 1</inkml:trace>
  <inkml:trace contextRef="#ctx0" brushRef="#br0" timeOffset="719">977 631 49,'6'2'37,"-6"-7"1,2 5-3,9 3-13,-9-6-8,17 8-4,-6-5-3,13 3-2,3-3-1,5 0-1,8 0 0,0-3 0,0 3-1,0 0-1,-3-2 0,-2 2 0,-8-3-1,-5 1 1,-6 2-1,-5-3 0,-2 3 0,-9 0 0,1 0-2,-6 0-1,3 3-5,-8-9-14,6 6-20,2 3 0,-3-6 0</inkml:trace>
  <inkml:trace contextRef="#ctx0" brushRef="#br0" timeOffset="1750">2133 55 72,'0'0'33,"-2"2"-13,-3 4-4,2 12-3,0-2-4,1 15-3,-1-2-1,0 8-1,1-5-2,2 3 0,-3-4-1,1-2 0,-1-3-2,-2-5-3,5 0-8,-6-2-15,-4-11-8,13 5-1</inkml:trace>
  <inkml:trace contextRef="#ctx0" brushRef="#br0" timeOffset="2047">1913 484 70,'13'0'37,"0"-5"1,8-3-18,13 8-5,-5-6-4,11 4-3,-1-3-3,6 5-1,-3-3-2,5-2 0,-3 5-2,1 0-2,-3 0-4,-8-8-7,6 10-14,-12 1-12,-14-3 0,-1 3-1</inkml:trace>
  <inkml:trace contextRef="#ctx0" brushRef="#br0" timeOffset="2328">2097 649 47,'2'-10'34,"11"4"2,1 1-11,7-11-8,10 11-3,-2-5-3,2 7-3,-2 3-3,3 3 0,-9 7-2,-2 6-1,-10 2 0,-11 3-1,-8 0 0,-5 1-1,-11 5 1,-2-1-1,-5-5 1,-4 0-2,1 0 1,0-3 0,5 1 0,3-6 0,10-3 0,3-2 0,8-3-1,5-5 1,8 0 0,5-2 0,8-1 0,5 0 0,3 3 0,5 3 1,3 0-1,2-1 1,9 6-2,-6-5-3,5 5-6,-10-11-15,-6-5-15,1 3 1,-6-8-1</inkml:trace>
  <inkml:trace contextRef="#ctx0" brushRef="#br0" timeOffset="2875">2822 191 79,'0'8'36,"0"3"-11,-5 5-6,8 13-4,-11 0-6,10 11-1,-4 2-2,2 5-1,2 0-2,-2 3 0,3 0-1,2-3-1,-2-5 0,-3 1-1,0-9 1,0-5-3,0-3 1,0-12-5,0-1-4,-3-16-11,6-2-17,5-6-1,2-12 0</inkml:trace>
  <inkml:trace contextRef="#ctx0" brushRef="#br0" timeOffset="3156">3119 500 59,'-13'10'36,"0"6"1,-3 2-12,-5-7-10,8 7-5,-11-7-3,6 2-3,-3-5-2,0 5 0,-5-3-1,5 1 0,-3-3-1,8-3 0,0 0 0,3 0 1,8 1-1,5 1 1,5-1 2,6 5-2,7-3 3,6 10-1,2-4 1,11 1 0,0 4 0,5-4-1,-3 6-1,3-5-1,0 0-1,-8-8-2,0 2-2,-5-7-4,0 7-10,-13-12-17,-1-3-7,-1-3 0</inkml:trace>
  <inkml:trace contextRef="#ctx0" brushRef="#br0" timeOffset="3562">3410 389 61,'3'6'38,"-3"-1"1,3 5-13,7 17-7,-2-4-4,13 11-3,-5-2-3,7 12-3,4-7 0,7 3-3,-3-6 0,1-4-3,-3-2 0,-3-7-3,-3-5-1,-4-5-4,-1-3-10,-13-8-15,1-6-10,-1-4 1,3-11 1</inkml:trace>
  <inkml:trace contextRef="#ctx0" brushRef="#br0" timeOffset="3812">3825 389 76,'-10'3'40,"-4"2"1,-1 0-12,-4 22-11,-10-4-6,6 14-3,-14 0-2,6 13-3,-6-8-1,3 5-1,0-7-1,2 5 0,3-11 0,8-2-2,5-9-1,6-7-1,5 0-3,2-16-7,14 0-25,-1-8-5,3-5 0,6-11 0</inkml:trace>
  <inkml:trace contextRef="#ctx0" brushRef="#br0" timeOffset="4187">4052 13 75,'5'-5'37,"-2"-1"-12,13 12-4,-9-12-6,17 9-3,-8-8-3,10 7-2,-5-4-1,3 4-1,-6-2-2,0 6 0,-7-1 0,-3 5-2,-11-2 1,-2 5-1,-11 3 0,-2 0 0,-6 2 0,-2 3 0,-3-2 0,5 7 0,1-5 0,10-3 1,7 3 0,12-4 1,2-1-1,18-6 2,3 1-1,10-3-1,3-3 1,0 0-1,0-5-2,0 3 0,-8-6 0,-2 3 0,-9-2 0,-4 2 0,-6-3 0,-5 6 0,0-1-1,-8-2-4,2 8-8,-10-5-31,3-1-2,0 1 2,-6 0-1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2B7FF-EEBB-4141-8716-8AC74F972B7A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4E775-DE0A-4312-B544-6D38C327E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70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>
                <a:latin typeface="Times" panose="02020603050405020304" pitchFamily="18" charset="0"/>
              </a:rPr>
              <a:t>Physics C Energy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CB98AB-7A66-4023-9CA8-F2869C42B754}" type="datetime1">
              <a:rPr lang="en-US">
                <a:latin typeface="Times" panose="02020603050405020304" pitchFamily="18" charset="0"/>
              </a:rPr>
              <a:pPr/>
              <a:t>2/27/2014</a:t>
            </a:fld>
            <a:endParaRPr lang="en-US">
              <a:latin typeface="Times" panose="02020603050405020304" pitchFamily="18" charset="0"/>
            </a:endParaRP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>
                <a:latin typeface="Times" panose="02020603050405020304" pitchFamily="18" charset="0"/>
              </a:rPr>
              <a:t>Bertrand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F114B0-2135-45EF-B53B-4C47ECEC1F2E}" type="slidenum">
              <a:rPr lang="en-US">
                <a:latin typeface="Times" panose="02020603050405020304" pitchFamily="18" charset="0"/>
              </a:rPr>
              <a:pPr/>
              <a:t>4</a:t>
            </a:fld>
            <a:endParaRPr lang="en-US">
              <a:latin typeface="Times" panose="02020603050405020304" pitchFamily="18" charset="0"/>
            </a:endParaRPr>
          </a:p>
        </p:txBody>
      </p:sp>
      <p:sp>
        <p:nvSpPr>
          <p:cNvPr id="256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065993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>
                <a:latin typeface="Times" panose="02020603050405020304" pitchFamily="18" charset="0"/>
              </a:rPr>
              <a:t>Physics C Energy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EAF20A-96FF-4B8E-A9FB-F5BBB51B339C}" type="datetime1">
              <a:rPr lang="en-US">
                <a:latin typeface="Times" panose="02020603050405020304" pitchFamily="18" charset="0"/>
              </a:rPr>
              <a:pPr/>
              <a:t>2/27/2014</a:t>
            </a:fld>
            <a:endParaRPr lang="en-US">
              <a:latin typeface="Times" panose="02020603050405020304" pitchFamily="18" charset="0"/>
            </a:endParaRPr>
          </a:p>
        </p:txBody>
      </p:sp>
      <p:sp>
        <p:nvSpPr>
          <p:cNvPr id="140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>
                <a:latin typeface="Times" panose="02020603050405020304" pitchFamily="18" charset="0"/>
              </a:rPr>
              <a:t>Bertrand</a:t>
            </a:r>
          </a:p>
        </p:txBody>
      </p:sp>
      <p:sp>
        <p:nvSpPr>
          <p:cNvPr id="140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ED764A-198A-4A13-88B5-EB44063FC2EC}" type="slidenum">
              <a:rPr lang="en-US">
                <a:latin typeface="Times" panose="02020603050405020304" pitchFamily="18" charset="0"/>
              </a:rPr>
              <a:pPr/>
              <a:t>27</a:t>
            </a:fld>
            <a:endParaRPr lang="en-US">
              <a:latin typeface="Times" panose="02020603050405020304" pitchFamily="18" charset="0"/>
            </a:endParaRPr>
          </a:p>
        </p:txBody>
      </p:sp>
      <p:sp>
        <p:nvSpPr>
          <p:cNvPr id="1402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6358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>
                <a:latin typeface="Times" panose="02020603050405020304" pitchFamily="18" charset="0"/>
              </a:rPr>
              <a:t>Physics C Energy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93560A-C60B-4869-8C3A-EF91BD035926}" type="datetime1">
              <a:rPr lang="en-US">
                <a:latin typeface="Times" panose="02020603050405020304" pitchFamily="18" charset="0"/>
              </a:rPr>
              <a:pPr/>
              <a:t>2/27/2014</a:t>
            </a:fld>
            <a:endParaRPr lang="en-US">
              <a:latin typeface="Times" panose="02020603050405020304" pitchFamily="18" charset="0"/>
            </a:endParaRP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>
                <a:latin typeface="Times" panose="02020603050405020304" pitchFamily="18" charset="0"/>
              </a:rPr>
              <a:t>Bertrand</a:t>
            </a:r>
          </a:p>
        </p:txBody>
      </p:sp>
      <p:sp>
        <p:nvSpPr>
          <p:cNvPr id="276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089D592-0BAD-49AD-A825-BB3B1AAA12AC}" type="slidenum">
              <a:rPr lang="en-US">
                <a:latin typeface="Times" panose="02020603050405020304" pitchFamily="18" charset="0"/>
              </a:rPr>
              <a:pPr/>
              <a:t>5</a:t>
            </a:fld>
            <a:endParaRPr lang="en-US">
              <a:latin typeface="Times" panose="02020603050405020304" pitchFamily="18" charset="0"/>
            </a:endParaRPr>
          </a:p>
        </p:txBody>
      </p:sp>
      <p:sp>
        <p:nvSpPr>
          <p:cNvPr id="276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276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22828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>
                <a:latin typeface="Times" panose="02020603050405020304" pitchFamily="18" charset="0"/>
              </a:rPr>
              <a:t>Physics C Energy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BBE8AD-0586-46A6-A6F4-FE640886861F}" type="datetime1">
              <a:rPr lang="en-US">
                <a:latin typeface="Times" panose="02020603050405020304" pitchFamily="18" charset="0"/>
              </a:rPr>
              <a:pPr/>
              <a:t>2/27/2014</a:t>
            </a:fld>
            <a:endParaRPr lang="en-US">
              <a:latin typeface="Times" panose="02020603050405020304" pitchFamily="18" charset="0"/>
            </a:endParaRP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>
                <a:latin typeface="Times" panose="02020603050405020304" pitchFamily="18" charset="0"/>
              </a:rPr>
              <a:t>Bertrand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AF366C-185B-4900-9645-34457EA69E6C}" type="slidenum">
              <a:rPr lang="en-US">
                <a:latin typeface="Times" panose="02020603050405020304" pitchFamily="18" charset="0"/>
              </a:rPr>
              <a:pPr/>
              <a:t>6</a:t>
            </a:fld>
            <a:endParaRPr lang="en-US">
              <a:latin typeface="Times" panose="02020603050405020304" pitchFamily="18" charset="0"/>
            </a:endParaRPr>
          </a:p>
        </p:txBody>
      </p:sp>
      <p:sp>
        <p:nvSpPr>
          <p:cNvPr id="297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53239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>
                <a:latin typeface="Times" panose="02020603050405020304" pitchFamily="18" charset="0"/>
              </a:rPr>
              <a:t>Physics C Energy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D6F3375-C517-41CB-BA3A-72F3EA75E8A4}" type="datetime1">
              <a:rPr lang="en-US">
                <a:latin typeface="Times" panose="02020603050405020304" pitchFamily="18" charset="0"/>
              </a:rPr>
              <a:pPr/>
              <a:t>2/27/2014</a:t>
            </a:fld>
            <a:endParaRPr lang="en-US">
              <a:latin typeface="Times" panose="02020603050405020304" pitchFamily="18" charset="0"/>
            </a:endParaRPr>
          </a:p>
        </p:txBody>
      </p:sp>
      <p:sp>
        <p:nvSpPr>
          <p:cNvPr id="399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>
                <a:latin typeface="Times" panose="02020603050405020304" pitchFamily="18" charset="0"/>
              </a:rPr>
              <a:t>Bertrand</a:t>
            </a:r>
          </a:p>
        </p:txBody>
      </p:sp>
      <p:sp>
        <p:nvSpPr>
          <p:cNvPr id="399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EBA8F89-96F9-4B78-9BCA-1AA26AEFB867}" type="slidenum">
              <a:rPr lang="en-US">
                <a:latin typeface="Times" panose="02020603050405020304" pitchFamily="18" charset="0"/>
              </a:rPr>
              <a:pPr/>
              <a:t>7</a:t>
            </a:fld>
            <a:endParaRPr lang="en-US">
              <a:latin typeface="Times" panose="02020603050405020304" pitchFamily="18" charset="0"/>
            </a:endParaRPr>
          </a:p>
        </p:txBody>
      </p:sp>
      <p:sp>
        <p:nvSpPr>
          <p:cNvPr id="399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12726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>
                <a:latin typeface="Times" panose="02020603050405020304" pitchFamily="18" charset="0"/>
              </a:rPr>
              <a:t>Physics C Energy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E9B60C3-8872-4081-AA2F-67F7B7E760C0}" type="datetime1">
              <a:rPr lang="en-US">
                <a:latin typeface="Times" panose="02020603050405020304" pitchFamily="18" charset="0"/>
              </a:rPr>
              <a:pPr/>
              <a:t>2/27/2014</a:t>
            </a:fld>
            <a:endParaRPr lang="en-US">
              <a:latin typeface="Times" panose="02020603050405020304" pitchFamily="18" charset="0"/>
            </a:endParaRP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>
                <a:latin typeface="Times" panose="02020603050405020304" pitchFamily="18" charset="0"/>
              </a:rPr>
              <a:t>Bertrand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48E846-4E04-4D69-A7D5-B2CE895F7812}" type="slidenum">
              <a:rPr lang="en-US">
                <a:latin typeface="Times" panose="02020603050405020304" pitchFamily="18" charset="0"/>
              </a:rPr>
              <a:pPr/>
              <a:t>9</a:t>
            </a:fld>
            <a:endParaRPr lang="en-US">
              <a:latin typeface="Times" panose="02020603050405020304" pitchFamily="18" charset="0"/>
            </a:endParaRPr>
          </a:p>
        </p:txBody>
      </p:sp>
      <p:sp>
        <p:nvSpPr>
          <p:cNvPr id="419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12573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>
                <a:latin typeface="Times" panose="02020603050405020304" pitchFamily="18" charset="0"/>
              </a:rPr>
              <a:t>Physics C Energy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2E22241-5753-42EB-8757-298569C37F7D}" type="datetime1">
              <a:rPr lang="en-US">
                <a:latin typeface="Times" panose="02020603050405020304" pitchFamily="18" charset="0"/>
              </a:rPr>
              <a:pPr/>
              <a:t>2/27/2014</a:t>
            </a:fld>
            <a:endParaRPr lang="en-US">
              <a:latin typeface="Times" panose="02020603050405020304" pitchFamily="18" charset="0"/>
            </a:endParaRPr>
          </a:p>
        </p:txBody>
      </p:sp>
      <p:sp>
        <p:nvSpPr>
          <p:cNvPr id="890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>
                <a:latin typeface="Times" panose="02020603050405020304" pitchFamily="18" charset="0"/>
              </a:rPr>
              <a:t>Bertrand</a:t>
            </a:r>
          </a:p>
        </p:txBody>
      </p:sp>
      <p:sp>
        <p:nvSpPr>
          <p:cNvPr id="890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DAFCD79-461B-48C3-962E-27E293759816}" type="slidenum">
              <a:rPr lang="en-US">
                <a:latin typeface="Times" panose="02020603050405020304" pitchFamily="18" charset="0"/>
              </a:rPr>
              <a:pPr/>
              <a:t>13</a:t>
            </a:fld>
            <a:endParaRPr lang="en-US">
              <a:latin typeface="Times" panose="02020603050405020304" pitchFamily="18" charset="0"/>
            </a:endParaRPr>
          </a:p>
        </p:txBody>
      </p:sp>
      <p:sp>
        <p:nvSpPr>
          <p:cNvPr id="890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91137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>
                <a:latin typeface="Times" panose="02020603050405020304" pitchFamily="18" charset="0"/>
              </a:rPr>
              <a:t>Physics C Energy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F63163-1E78-446A-A6B3-39F2FDAB99B4}" type="datetime1">
              <a:rPr lang="en-US">
                <a:latin typeface="Times" panose="02020603050405020304" pitchFamily="18" charset="0"/>
              </a:rPr>
              <a:pPr/>
              <a:t>2/27/2014</a:t>
            </a:fld>
            <a:endParaRPr lang="en-US">
              <a:latin typeface="Times" panose="02020603050405020304" pitchFamily="18" charset="0"/>
            </a:endParaRPr>
          </a:p>
        </p:txBody>
      </p:sp>
      <p:sp>
        <p:nvSpPr>
          <p:cNvPr id="1259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>
                <a:latin typeface="Times" panose="02020603050405020304" pitchFamily="18" charset="0"/>
              </a:rPr>
              <a:t>Bertrand</a:t>
            </a:r>
          </a:p>
        </p:txBody>
      </p:sp>
      <p:sp>
        <p:nvSpPr>
          <p:cNvPr id="1259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5B36DB-4E26-4820-8136-3DB3C171EC4D}" type="slidenum">
              <a:rPr lang="en-US">
                <a:latin typeface="Times" panose="02020603050405020304" pitchFamily="18" charset="0"/>
              </a:rPr>
              <a:pPr/>
              <a:t>15</a:t>
            </a:fld>
            <a:endParaRPr lang="en-US">
              <a:latin typeface="Times" panose="02020603050405020304" pitchFamily="18" charset="0"/>
            </a:endParaRPr>
          </a:p>
        </p:txBody>
      </p:sp>
      <p:sp>
        <p:nvSpPr>
          <p:cNvPr id="1259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622721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>
                <a:latin typeface="Times" panose="02020603050405020304" pitchFamily="18" charset="0"/>
              </a:rPr>
              <a:t>Physics C Energy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643230-83DD-4012-B323-1F1579DB658B}" type="datetime1">
              <a:rPr lang="en-US">
                <a:latin typeface="Times" panose="02020603050405020304" pitchFamily="18" charset="0"/>
              </a:rPr>
              <a:pPr/>
              <a:t>2/27/2014</a:t>
            </a:fld>
            <a:endParaRPr lang="en-US">
              <a:latin typeface="Times" panose="02020603050405020304" pitchFamily="18" charset="0"/>
            </a:endParaRPr>
          </a:p>
        </p:txBody>
      </p:sp>
      <p:sp>
        <p:nvSpPr>
          <p:cNvPr id="931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>
                <a:latin typeface="Times" panose="02020603050405020304" pitchFamily="18" charset="0"/>
              </a:rPr>
              <a:t>Bertrand</a:t>
            </a:r>
          </a:p>
        </p:txBody>
      </p:sp>
      <p:sp>
        <p:nvSpPr>
          <p:cNvPr id="931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DBC1B4-A9E3-4D1C-84E6-FCEDEBCBF24D}" type="slidenum">
              <a:rPr lang="en-US">
                <a:latin typeface="Times" panose="02020603050405020304" pitchFamily="18" charset="0"/>
              </a:rPr>
              <a:pPr/>
              <a:t>25</a:t>
            </a:fld>
            <a:endParaRPr lang="en-US">
              <a:latin typeface="Times" panose="02020603050405020304" pitchFamily="18" charset="0"/>
            </a:endParaRPr>
          </a:p>
        </p:txBody>
      </p:sp>
      <p:sp>
        <p:nvSpPr>
          <p:cNvPr id="931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871557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>
                <a:latin typeface="Times" panose="02020603050405020304" pitchFamily="18" charset="0"/>
              </a:rPr>
              <a:t>Physics C Energy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1367E4-8082-4E15-B055-7CAF2CFB5F00}" type="datetime1">
              <a:rPr lang="en-US">
                <a:latin typeface="Times" panose="02020603050405020304" pitchFamily="18" charset="0"/>
              </a:rPr>
              <a:pPr/>
              <a:t>2/27/2014</a:t>
            </a:fld>
            <a:endParaRPr lang="en-US">
              <a:latin typeface="Times" panose="02020603050405020304" pitchFamily="18" charset="0"/>
            </a:endParaRPr>
          </a:p>
        </p:txBody>
      </p:sp>
      <p:sp>
        <p:nvSpPr>
          <p:cNvPr id="138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>
                <a:latin typeface="Times" panose="02020603050405020304" pitchFamily="18" charset="0"/>
              </a:rPr>
              <a:t>Bertrand</a:t>
            </a:r>
          </a:p>
        </p:txBody>
      </p:sp>
      <p:sp>
        <p:nvSpPr>
          <p:cNvPr id="138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D80123-F107-45EB-97D2-EF04AD5F5664}" type="slidenum">
              <a:rPr lang="en-US">
                <a:latin typeface="Times" panose="02020603050405020304" pitchFamily="18" charset="0"/>
              </a:rPr>
              <a:pPr/>
              <a:t>26</a:t>
            </a:fld>
            <a:endParaRPr lang="en-US">
              <a:latin typeface="Times" panose="02020603050405020304" pitchFamily="18" charset="0"/>
            </a:endParaRPr>
          </a:p>
        </p:txBody>
      </p:sp>
      <p:sp>
        <p:nvSpPr>
          <p:cNvPr id="1382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84168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FAE4-F190-48E3-BF46-E61E4001BDB0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D90C6-5CBB-49F3-BD11-6FF0E0276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177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FAE4-F190-48E3-BF46-E61E4001BDB0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D90C6-5CBB-49F3-BD11-6FF0E0276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32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FAE4-F190-48E3-BF46-E61E4001BDB0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D90C6-5CBB-49F3-BD11-6FF0E0276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411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FAE4-F190-48E3-BF46-E61E4001BDB0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D90C6-5CBB-49F3-BD11-6FF0E0276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FAE4-F190-48E3-BF46-E61E4001BDB0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D90C6-5CBB-49F3-BD11-6FF0E0276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42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FAE4-F190-48E3-BF46-E61E4001BDB0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D90C6-5CBB-49F3-BD11-6FF0E0276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1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FAE4-F190-48E3-BF46-E61E4001BDB0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D90C6-5CBB-49F3-BD11-6FF0E0276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77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FAE4-F190-48E3-BF46-E61E4001BDB0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D90C6-5CBB-49F3-BD11-6FF0E0276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22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FAE4-F190-48E3-BF46-E61E4001BDB0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D90C6-5CBB-49F3-BD11-6FF0E0276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45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FAE4-F190-48E3-BF46-E61E4001BDB0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D90C6-5CBB-49F3-BD11-6FF0E0276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30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FAE4-F190-48E3-BF46-E61E4001BDB0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D90C6-5CBB-49F3-BD11-6FF0E0276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699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1FAE4-F190-48E3-BF46-E61E4001BDB0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D90C6-5CBB-49F3-BD11-6FF0E0276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30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293" y="956930"/>
            <a:ext cx="10762335" cy="1004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28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force varies with time?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 = ma</a:t>
                </a:r>
              </a:p>
              <a:p>
                <a:r>
                  <a:rPr lang="en-US" dirty="0" smtClean="0"/>
                  <a:t>a = dv/</a:t>
                </a:r>
                <a:r>
                  <a:rPr lang="en-US" dirty="0" err="1" smtClean="0"/>
                  <a:t>dt</a:t>
                </a:r>
                <a:endParaRPr lang="en-US" dirty="0" smtClean="0"/>
              </a:p>
              <a:p>
                <a:r>
                  <a:rPr lang="en-US" dirty="0" smtClean="0"/>
                  <a:t>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𝑑𝑣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F = m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𝑑𝑣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𝑑𝑡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dirty="0" smtClean="0"/>
                  <a:t> = mv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𝑑𝑣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𝑛𝑒𝑡</m:t>
                        </m:r>
                      </m:sub>
                    </m:sSub>
                  </m:oMath>
                </a14:m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𝑛𝑒𝑡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 smtClean="0"/>
                  <a:t>dx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𝑛𝑒𝑡</m:t>
                        </m:r>
                      </m:sub>
                    </m:sSub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𝑚𝑣</m:t>
                        </m:r>
                      </m:e>
                    </m:nary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𝑑𝑣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dirty="0" smtClean="0"/>
                  <a:t>dx =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𝑚𝑣</m:t>
                        </m:r>
                      </m:e>
                    </m:nary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𝑑𝑣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797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Integrate that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𝑛𝑒𝑡</m:t>
                        </m:r>
                      </m:sub>
                    </m:sSub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𝑚𝑣</m:t>
                        </m:r>
                      </m:e>
                    </m:nary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𝑑𝑣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dirty="0"/>
                  <a:t>dx =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𝑚𝑣</m:t>
                        </m:r>
                      </m:e>
                    </m:nary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𝑑𝑣</m:t>
                    </m:r>
                  </m:oMath>
                </a14:m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𝑛𝑒𝑡</m:t>
                        </m:r>
                      </m:sub>
                    </m:sSub>
                  </m:oMath>
                </a14:m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𝑣𝑓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𝑚𝑣𝑑𝑣</m:t>
                        </m:r>
                      </m:e>
                    </m:nary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𝑛𝑒𝑡</m:t>
                        </m:r>
                      </m:sub>
                    </m:sSub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𝑛𝑒𝑡</m:t>
                        </m:r>
                      </m:sub>
                    </m:sSub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Look familiar?</a:t>
                </a:r>
              </a:p>
              <a:p>
                <a:r>
                  <a:rPr lang="en-US" dirty="0" smtClean="0"/>
                  <a:t>It’s the Work-Energy theorem</a:t>
                </a:r>
              </a:p>
              <a:p>
                <a:r>
                  <a:rPr lang="en-US" dirty="0" smtClean="0"/>
                  <a:t>Work is equal to the change in kinetic energy</a:t>
                </a:r>
              </a:p>
              <a:p>
                <a:r>
                  <a:rPr lang="en-US" dirty="0" smtClean="0"/>
                  <a:t>And it holds constant whether a force is constant or not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12" t="-1821" b="-4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291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it’s potential energy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Force of a spring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 smtClean="0"/>
                  <a:t>= - </a:t>
                </a:r>
                <a:r>
                  <a:rPr lang="en-US" dirty="0" err="1" smtClean="0"/>
                  <a:t>kx</a:t>
                </a:r>
                <a:endParaRPr lang="en-US" dirty="0" smtClean="0"/>
              </a:p>
              <a:p>
                <a:r>
                  <a:rPr lang="en-US" dirty="0" smtClean="0"/>
                  <a:t>Hooke’s Law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𝑘𝑥𝑑𝑥</m:t>
                        </m:r>
                      </m:e>
                    </m:nary>
                  </m:oMath>
                </a14:m>
                <a:r>
                  <a:rPr lang="en-US" dirty="0" smtClean="0"/>
                  <a:t> = </a:t>
                </a:r>
              </a:p>
              <a:p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𝑥𝑚𝑎𝑥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𝑘𝑥𝑑𝑥</m:t>
                        </m:r>
                      </m:e>
                    </m:nary>
                  </m:oMath>
                </a14:m>
                <a:r>
                  <a:rPr lang="en-US" dirty="0" smtClean="0"/>
                  <a:t> =</a:t>
                </a:r>
              </a:p>
              <a:p>
                <a:r>
                  <a:rPr lang="en-US" dirty="0" smtClean="0"/>
                  <a:t> ½ k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291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Spring Potential Energy, U</a:t>
            </a:r>
            <a:r>
              <a:rPr lang="en-US" altLang="en-US" baseline="-25000" smtClean="0"/>
              <a:t>s</a:t>
            </a:r>
          </a:p>
        </p:txBody>
      </p:sp>
      <p:sp>
        <p:nvSpPr>
          <p:cNvPr id="2160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Springs obey Hooke’s Law.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F</a:t>
            </a:r>
            <a:r>
              <a:rPr lang="en-US" altLang="en-US" baseline="-25000" smtClean="0"/>
              <a:t>s</a:t>
            </a:r>
            <a:r>
              <a:rPr lang="en-US" altLang="en-US" smtClean="0"/>
              <a:t>(x) = -kx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F</a:t>
            </a:r>
            <a:r>
              <a:rPr lang="en-US" altLang="en-US" baseline="-25000" smtClean="0"/>
              <a:t>s</a:t>
            </a:r>
            <a:r>
              <a:rPr lang="en-US" altLang="en-US" smtClean="0"/>
              <a:t> is restoring force exerted BY the spring.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</a:t>
            </a:r>
            <a:r>
              <a:rPr lang="en-US" altLang="en-US" u="sng" baseline="-25000" smtClean="0"/>
              <a:t>s</a:t>
            </a:r>
            <a:r>
              <a:rPr lang="en-US" altLang="en-US" smtClean="0"/>
              <a:t> = </a:t>
            </a:r>
            <a:r>
              <a:rPr lang="en-US" altLang="en-US" smtClean="0">
                <a:sym typeface="Symbol" panose="05050102010706020507" pitchFamily="18" charset="2"/>
              </a:rPr>
              <a:t></a:t>
            </a:r>
            <a:r>
              <a:rPr lang="en-US" altLang="en-US" smtClean="0"/>
              <a:t> F</a:t>
            </a:r>
            <a:r>
              <a:rPr lang="en-US" altLang="en-US" baseline="-25000" smtClean="0"/>
              <a:t>s</a:t>
            </a:r>
            <a:r>
              <a:rPr lang="en-US" altLang="en-US" smtClean="0"/>
              <a:t>(x)dx = -k </a:t>
            </a:r>
            <a:r>
              <a:rPr lang="en-US" altLang="en-US" smtClean="0">
                <a:sym typeface="Symbol" panose="05050102010706020507" pitchFamily="18" charset="2"/>
              </a:rPr>
              <a:t> </a:t>
            </a:r>
            <a:r>
              <a:rPr lang="en-US" altLang="en-US" smtClean="0"/>
              <a:t>xdx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W</a:t>
            </a:r>
            <a:r>
              <a:rPr lang="en-US" altLang="en-US" baseline="-25000" smtClean="0"/>
              <a:t>s</a:t>
            </a:r>
            <a:r>
              <a:rPr lang="en-US" altLang="en-US" smtClean="0"/>
              <a:t> is the work done BY the spring.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U</a:t>
            </a:r>
            <a:r>
              <a:rPr lang="en-US" altLang="en-US" baseline="-25000" smtClean="0"/>
              <a:t>s</a:t>
            </a:r>
            <a:r>
              <a:rPr lang="en-US" altLang="en-US" smtClean="0"/>
              <a:t> = ½ k x</a:t>
            </a:r>
            <a:r>
              <a:rPr lang="en-US" altLang="en-US" baseline="30000" smtClean="0"/>
              <a:t>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Unlike gravitational potential energy, we know where the zero potential energy point is for a spring.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16070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713538" y="3076576"/>
              <a:ext cx="1611312" cy="328613"/>
            </p14:xfrm>
          </p:contentPart>
        </mc:Choice>
        <mc:Fallback>
          <p:pic>
            <p:nvPicPr>
              <p:cNvPr id="216070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04178" y="3067218"/>
                <a:ext cx="1630031" cy="34732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336600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60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60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60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160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Conservative Forces and Potential Energy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𝑖𝑛𝑡</m:t>
                        </m:r>
                      </m:sub>
                    </m:sSub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dirty="0" smtClean="0"/>
                  <a:t> = Change in potential energy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nary>
                      <m:nary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dirty="0" smtClean="0"/>
                  <a:t> + </a:t>
                </a:r>
                <a:r>
                  <a:rPr lang="en-US" dirty="0" err="1" smtClean="0"/>
                  <a:t>Ui</a:t>
                </a:r>
                <a:endParaRPr lang="en-US" dirty="0" smtClean="0"/>
              </a:p>
              <a:p>
                <a:endParaRPr lang="en-US" dirty="0"/>
              </a:p>
              <a:p>
                <a:r>
                  <a:rPr lang="en-US" dirty="0" err="1" smtClean="0"/>
                  <a:t>dU</a:t>
                </a:r>
                <a:r>
                  <a:rPr lang="en-US" dirty="0" smtClean="0"/>
                  <a:t> =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 smtClean="0"/>
                  <a:t>dx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 smtClean="0"/>
                  <a:t>= - </a:t>
                </a:r>
                <a:r>
                  <a:rPr lang="en-US" dirty="0" err="1" smtClean="0"/>
                  <a:t>dU</a:t>
                </a:r>
                <a:r>
                  <a:rPr lang="en-US" dirty="0" smtClean="0"/>
                  <a:t>/dx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8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095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Force and Potential Energy</a:t>
            </a:r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ym typeface="Symbol" panose="05050102010706020507" pitchFamily="18" charset="2"/>
              </a:rPr>
              <a:t>In order to discuss the relationships between potential energy and force, we need to review a couple of relationships.</a:t>
            </a:r>
          </a:p>
          <a:p>
            <a:pPr eaLnBrk="1" hangingPunct="1"/>
            <a:r>
              <a:rPr lang="en-US" altLang="en-US" smtClean="0">
                <a:sym typeface="Symbol" panose="05050102010706020507" pitchFamily="18" charset="2"/>
              </a:rPr>
              <a:t>W</a:t>
            </a:r>
            <a:r>
              <a:rPr lang="en-US" altLang="en-US" baseline="-25000" smtClean="0">
                <a:sym typeface="Symbol" panose="05050102010706020507" pitchFamily="18" charset="2"/>
              </a:rPr>
              <a:t>c</a:t>
            </a:r>
            <a:r>
              <a:rPr lang="en-US" altLang="en-US" smtClean="0">
                <a:sym typeface="Symbol" panose="05050102010706020507" pitchFamily="18" charset="2"/>
              </a:rPr>
              <a:t> = F</a:t>
            </a:r>
            <a:r>
              <a:rPr lang="en-US" altLang="en-US" smtClean="0">
                <a:latin typeface="Symbol" panose="05050102010706020507" pitchFamily="18" charset="2"/>
                <a:sym typeface="Symbol" panose="05050102010706020507" pitchFamily="18" charset="2"/>
              </a:rPr>
              <a:t>D</a:t>
            </a:r>
            <a:r>
              <a:rPr lang="en-US" altLang="en-US" smtClean="0">
                <a:sym typeface="Symbol" panose="05050102010706020507" pitchFamily="18" charset="2"/>
              </a:rPr>
              <a:t>x </a:t>
            </a:r>
            <a:r>
              <a:rPr lang="en-US" altLang="en-US" sz="2200">
                <a:sym typeface="Symbol" panose="05050102010706020507" pitchFamily="18" charset="2"/>
              </a:rPr>
              <a:t>(if force is constant)</a:t>
            </a:r>
          </a:p>
          <a:p>
            <a:pPr eaLnBrk="1" hangingPunct="1"/>
            <a:r>
              <a:rPr lang="en-US" altLang="en-US" smtClean="0">
                <a:sym typeface="Symbol" panose="05050102010706020507" pitchFamily="18" charset="2"/>
              </a:rPr>
              <a:t>W</a:t>
            </a:r>
            <a:r>
              <a:rPr lang="en-US" altLang="en-US" baseline="-25000" smtClean="0">
                <a:sym typeface="Symbol" panose="05050102010706020507" pitchFamily="18" charset="2"/>
              </a:rPr>
              <a:t>c</a:t>
            </a:r>
            <a:r>
              <a:rPr lang="en-US" altLang="en-US" smtClean="0">
                <a:sym typeface="Symbol" panose="05050102010706020507" pitchFamily="18" charset="2"/>
              </a:rPr>
              <a:t> =  Fdx = - dU = -</a:t>
            </a:r>
            <a:r>
              <a:rPr lang="en-US" altLang="en-US" smtClean="0">
                <a:latin typeface="Symbol" panose="05050102010706020507" pitchFamily="18" charset="2"/>
                <a:sym typeface="Symbol" panose="05050102010706020507" pitchFamily="18" charset="2"/>
              </a:rPr>
              <a:t>D</a:t>
            </a:r>
            <a:r>
              <a:rPr lang="en-US" altLang="en-US" smtClean="0">
                <a:sym typeface="Symbol" panose="05050102010706020507" pitchFamily="18" charset="2"/>
              </a:rPr>
              <a:t>U </a:t>
            </a:r>
            <a:r>
              <a:rPr lang="en-US" altLang="en-US" sz="2200">
                <a:sym typeface="Symbol" panose="05050102010706020507" pitchFamily="18" charset="2"/>
              </a:rPr>
              <a:t>(if force varies)</a:t>
            </a:r>
          </a:p>
          <a:p>
            <a:pPr eaLnBrk="1" hangingPunct="1"/>
            <a:r>
              <a:rPr lang="en-US" altLang="en-US" smtClean="0">
                <a:sym typeface="Symbol" panose="05050102010706020507" pitchFamily="18" charset="2"/>
              </a:rPr>
              <a:t> Fdx = - dU</a:t>
            </a:r>
          </a:p>
          <a:p>
            <a:pPr eaLnBrk="1" hangingPunct="1"/>
            <a:r>
              <a:rPr lang="en-US" altLang="en-US" smtClean="0">
                <a:sym typeface="Symbol" panose="05050102010706020507" pitchFamily="18" charset="2"/>
              </a:rPr>
              <a:t>Fdx = -dU</a:t>
            </a:r>
          </a:p>
          <a:p>
            <a:pPr eaLnBrk="1" hangingPunct="1"/>
            <a:r>
              <a:rPr lang="en-US" altLang="en-US" smtClean="0">
                <a:sym typeface="Symbol" panose="05050102010706020507" pitchFamily="18" charset="2"/>
              </a:rPr>
              <a:t>F = -dU/dx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162986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 = </a:t>
            </a:r>
            <a:r>
              <a:rPr lang="en-US" dirty="0" err="1" smtClean="0"/>
              <a:t>dE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endParaRPr lang="en-US" dirty="0" smtClean="0"/>
          </a:p>
          <a:p>
            <a:r>
              <a:rPr lang="en-US" dirty="0" smtClean="0"/>
              <a:t>Average Power = W/t</a:t>
            </a:r>
          </a:p>
          <a:p>
            <a:endParaRPr lang="en-US" dirty="0"/>
          </a:p>
          <a:p>
            <a:r>
              <a:rPr lang="en-US" dirty="0" smtClean="0"/>
              <a:t>P = </a:t>
            </a:r>
            <a:r>
              <a:rPr lang="en-US" dirty="0" err="1" smtClean="0"/>
              <a:t>dW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r>
              <a:rPr lang="en-US" dirty="0" smtClean="0"/>
              <a:t> = F * </a:t>
            </a:r>
            <a:r>
              <a:rPr lang="en-US" dirty="0" err="1" smtClean="0"/>
              <a:t>dr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r>
              <a:rPr lang="en-US" dirty="0" smtClean="0"/>
              <a:t> = F * 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78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Forces 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draw </a:t>
            </a:r>
            <a:r>
              <a:rPr lang="en-US" dirty="0" err="1" smtClean="0"/>
              <a:t>freebody</a:t>
            </a:r>
            <a:r>
              <a:rPr lang="en-US" dirty="0" smtClean="0"/>
              <a:t> diagrams</a:t>
            </a:r>
          </a:p>
          <a:p>
            <a:r>
              <a:rPr lang="en-US" dirty="0" smtClean="0"/>
              <a:t>Think about net force and what is going on there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82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Drag and Resistive forces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Drag is a resistive force proportional to the object’s velocity</a:t>
                </a:r>
              </a:p>
              <a:p>
                <a:r>
                  <a:rPr lang="en-US" dirty="0" smtClean="0"/>
                  <a:t>How can we express this?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en-US" dirty="0" smtClean="0"/>
                  <a:t> = -</a:t>
                </a:r>
                <a:r>
                  <a:rPr lang="en-US" dirty="0" err="1" smtClean="0"/>
                  <a:t>bv</a:t>
                </a:r>
                <a:endParaRPr lang="en-US" dirty="0" smtClean="0"/>
              </a:p>
              <a:p>
                <a:r>
                  <a:rPr lang="en-US" dirty="0" smtClean="0"/>
                  <a:t>v is velocity</a:t>
                </a:r>
              </a:p>
              <a:p>
                <a:r>
                  <a:rPr lang="en-US" dirty="0" smtClean="0"/>
                  <a:t>b is a constant </a:t>
                </a:r>
              </a:p>
              <a:p>
                <a:pPr lvl="1"/>
                <a:r>
                  <a:rPr lang="en-US" dirty="0" smtClean="0"/>
                  <a:t>Depends on the properties of the medium, shape of the object, size of the object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238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Considering Drag with other forces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Think about the coffee filter lab.  </a:t>
                </a:r>
              </a:p>
              <a:p>
                <a:r>
                  <a:rPr lang="en-US" dirty="0" smtClean="0"/>
                  <a:t>What forces were acting on the coffee filter? 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𝑛𝑒𝑡</m:t>
                        </m:r>
                      </m:sub>
                    </m:sSub>
                  </m:oMath>
                </a14:m>
                <a:r>
                  <a:rPr lang="en-US" dirty="0" smtClean="0"/>
                  <a:t> = mg – </a:t>
                </a:r>
                <a:r>
                  <a:rPr lang="en-US" dirty="0" err="1" smtClean="0"/>
                  <a:t>bv</a:t>
                </a:r>
                <a:r>
                  <a:rPr lang="en-US" dirty="0" smtClean="0"/>
                  <a:t> = ma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7875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7560" y="-531628"/>
            <a:ext cx="7714298" cy="7201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80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Eventually, the coffee filters reached terminal velocity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3801" y="1837038"/>
            <a:ext cx="6931431" cy="4052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12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5488" y="542372"/>
            <a:ext cx="5823257" cy="5849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44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figure out the terminal velocity?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mg - b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US" dirty="0" smtClean="0"/>
                  <a:t> = 0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𝑚𝑔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150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figure out the velocity at any given point?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mg – </a:t>
                </a:r>
                <a:r>
                  <a:rPr lang="en-US" dirty="0" err="1" smtClean="0"/>
                  <a:t>bv</a:t>
                </a:r>
                <a:r>
                  <a:rPr lang="en-US" dirty="0" smtClean="0"/>
                  <a:t> = ma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−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v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𝑑𝑣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𝑑𝑣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dirty="0" smtClean="0"/>
                  <a:t> = g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v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818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Solve the equation to get an expression for v for all times t (no ds in there)</a:t>
                </a:r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𝑑𝑣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dirty="0"/>
                  <a:t> = g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v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976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4443" y="228600"/>
            <a:ext cx="9613557" cy="109769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dirty="0"/>
              <a:t>Sample problem:</a:t>
            </a:r>
            <a:r>
              <a:rPr lang="en-US" sz="2000" dirty="0"/>
              <a:t> Gravitational potential energy for a body a large distance r from the center of the earth is defined as shown below. Derive this equation from the Universal Law of Gravity.</a:t>
            </a:r>
          </a:p>
        </p:txBody>
      </p:sp>
      <p:graphicFrame>
        <p:nvGraphicFramePr>
          <p:cNvPr id="92163" name="Object 29"/>
          <p:cNvGraphicFramePr>
            <a:graphicFrameLocks noChangeAspect="1"/>
          </p:cNvGraphicFramePr>
          <p:nvPr/>
        </p:nvGraphicFramePr>
        <p:xfrm>
          <a:off x="5029200" y="1066800"/>
          <a:ext cx="1905000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4" imgW="1790700" imgH="723900" progId="Equation.DSMT4">
                  <p:embed/>
                </p:oleObj>
              </mc:Choice>
              <mc:Fallback>
                <p:oleObj name="Equation" r:id="rId4" imgW="1790700" imgH="723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066800"/>
                        <a:ext cx="1905000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64" name="Rectangle 30"/>
          <p:cNvSpPr>
            <a:spLocks noChangeArrowheads="1"/>
          </p:cNvSpPr>
          <p:nvPr/>
        </p:nvSpPr>
        <p:spPr bwMode="auto">
          <a:xfrm>
            <a:off x="1054443" y="1676399"/>
            <a:ext cx="9003957" cy="172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/>
              <a:t>Hint 1: </a:t>
            </a:r>
            <a:r>
              <a:rPr lang="en-US" sz="2000" dirty="0" err="1"/>
              <a:t>dW</a:t>
            </a:r>
            <a:r>
              <a:rPr lang="en-US" sz="2000" dirty="0"/>
              <a:t> = F(r)•</a:t>
            </a:r>
            <a:r>
              <a:rPr lang="en-US" sz="2000" dirty="0" err="1"/>
              <a:t>dr</a:t>
            </a:r>
            <a:endParaRPr lang="en-US" sz="2000" dirty="0"/>
          </a:p>
          <a:p>
            <a:pPr eaLnBrk="1" hangingPunct="1"/>
            <a:r>
              <a:rPr lang="en-US" sz="2000" dirty="0"/>
              <a:t>Hint 2: </a:t>
            </a:r>
            <a:r>
              <a:rPr lang="el-GR" sz="2000" dirty="0"/>
              <a:t>Δ</a:t>
            </a:r>
            <a:r>
              <a:rPr lang="en-US" sz="2000" dirty="0"/>
              <a:t>U = -</a:t>
            </a:r>
            <a:r>
              <a:rPr lang="en-US" sz="2000" dirty="0" err="1"/>
              <a:t>W</a:t>
            </a:r>
            <a:r>
              <a:rPr lang="en-US" sz="2000" baseline="-25000" dirty="0" err="1"/>
              <a:t>c</a:t>
            </a:r>
            <a:r>
              <a:rPr lang="en-US" sz="2000" dirty="0"/>
              <a:t> (and gravity is conservative!)</a:t>
            </a:r>
          </a:p>
          <a:p>
            <a:pPr eaLnBrk="1" hangingPunct="1"/>
            <a:r>
              <a:rPr lang="en-US" sz="2000" dirty="0"/>
              <a:t>Hint 3: </a:t>
            </a:r>
            <a:r>
              <a:rPr lang="en-US" sz="2000" dirty="0" err="1"/>
              <a:t>U</a:t>
            </a:r>
            <a:r>
              <a:rPr lang="en-US" sz="2000" baseline="-25000" dirty="0" err="1"/>
              <a:t>g</a:t>
            </a:r>
            <a:r>
              <a:rPr lang="en-US" sz="2000" dirty="0"/>
              <a:t> is zero at infinite separation of the masses.</a:t>
            </a:r>
            <a:endParaRPr lang="el-GR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826066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3254" y="0"/>
            <a:ext cx="9426146" cy="2141838"/>
          </a:xfrm>
        </p:spPr>
        <p:txBody>
          <a:bodyPr/>
          <a:lstStyle/>
          <a:p>
            <a:pPr eaLnBrk="1" hangingPunct="1"/>
            <a:r>
              <a:rPr lang="en-US" sz="2000" b="1" dirty="0"/>
              <a:t>Problem:</a:t>
            </a:r>
            <a:r>
              <a:rPr lang="en-US" sz="2000" dirty="0"/>
              <a:t> The potential energy of a two-particle system separated by a distance r is given by U(r) = A/r, where A is a constant. Find the radial force F that each particle exerts on the other.</a:t>
            </a:r>
          </a:p>
        </p:txBody>
      </p:sp>
    </p:spTree>
    <p:extLst>
      <p:ext uri="{BB962C8B-B14F-4D97-AF65-F5344CB8AC3E}">
        <p14:creationId xmlns:p14="http://schemas.microsoft.com/office/powerpoint/2010/main" val="5794774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2000" b="1"/>
              <a:t>Problem:</a:t>
            </a:r>
            <a:r>
              <a:rPr lang="en-US" sz="2000"/>
              <a:t> A potential energy function for a two-dimensional force is of the form U = 3x</a:t>
            </a:r>
            <a:r>
              <a:rPr lang="en-US" sz="2000" baseline="30000"/>
              <a:t>3</a:t>
            </a:r>
            <a:r>
              <a:rPr lang="en-US" sz="2000"/>
              <a:t>y – 7x. Find the force acting at a point (x,y).</a:t>
            </a:r>
          </a:p>
        </p:txBody>
      </p:sp>
    </p:spTree>
    <p:extLst>
      <p:ext uri="{BB962C8B-B14F-4D97-AF65-F5344CB8AC3E}">
        <p14:creationId xmlns:p14="http://schemas.microsoft.com/office/powerpoint/2010/main" val="29549836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Today (AP Physics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in lab from yesterday</a:t>
            </a:r>
          </a:p>
          <a:p>
            <a:r>
              <a:rPr lang="en-US" dirty="0" smtClean="0"/>
              <a:t>C </a:t>
            </a:r>
            <a:r>
              <a:rPr lang="en-US" dirty="0" smtClean="0"/>
              <a:t>Test Takers:</a:t>
            </a:r>
          </a:p>
          <a:p>
            <a:pPr lvl="1"/>
            <a:r>
              <a:rPr lang="en-US" dirty="0" smtClean="0"/>
              <a:t>Go over MC</a:t>
            </a:r>
          </a:p>
          <a:p>
            <a:pPr lvl="1"/>
            <a:r>
              <a:rPr lang="en-US" dirty="0" smtClean="0"/>
              <a:t>Notes/Lecture </a:t>
            </a:r>
            <a:r>
              <a:rPr lang="en-US" dirty="0" smtClean="0"/>
              <a:t>Variable Forces</a:t>
            </a:r>
          </a:p>
          <a:p>
            <a:pPr lvl="1"/>
            <a:r>
              <a:rPr lang="en-US" dirty="0" smtClean="0"/>
              <a:t>Drag Equation Derivation</a:t>
            </a:r>
          </a:p>
          <a:p>
            <a:r>
              <a:rPr lang="en-US" dirty="0" smtClean="0"/>
              <a:t>B Test Takers:</a:t>
            </a:r>
          </a:p>
          <a:p>
            <a:pPr lvl="1"/>
            <a:r>
              <a:rPr lang="en-US" dirty="0" err="1" smtClean="0"/>
              <a:t>MOPing</a:t>
            </a:r>
            <a:r>
              <a:rPr lang="en-US" dirty="0" smtClean="0"/>
              <a:t> on computers </a:t>
            </a:r>
            <a:r>
              <a:rPr lang="en-US" dirty="0" smtClean="0"/>
              <a:t>(</a:t>
            </a:r>
            <a:r>
              <a:rPr lang="en-US" dirty="0" smtClean="0"/>
              <a:t>pick a problem area)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94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Calculating Work a Different Way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600"/>
              <a:t>Work is a scalar resulting from the multiplication of two vectors.</a:t>
            </a:r>
          </a:p>
          <a:p>
            <a:pPr eaLnBrk="1" hangingPunct="1"/>
            <a:r>
              <a:rPr lang="en-US" altLang="en-US" sz="2600"/>
              <a:t>We say work is the “dot product” of force and displacement.</a:t>
            </a:r>
          </a:p>
          <a:p>
            <a:pPr eaLnBrk="1" hangingPunct="1"/>
            <a:r>
              <a:rPr lang="en-US" altLang="en-US" sz="2700"/>
              <a:t>W = </a:t>
            </a:r>
            <a:r>
              <a:rPr lang="en-US" altLang="en-US" sz="2700" b="1"/>
              <a:t>F </a:t>
            </a:r>
            <a:r>
              <a:rPr lang="en-US" altLang="en-US" sz="2700"/>
              <a:t>• </a:t>
            </a:r>
            <a:r>
              <a:rPr lang="en-US" altLang="en-US" sz="2700" b="1"/>
              <a:t>r</a:t>
            </a:r>
            <a:r>
              <a:rPr lang="en-US" altLang="en-US" sz="2700"/>
              <a:t>                   </a:t>
            </a:r>
          </a:p>
          <a:p>
            <a:pPr lvl="1" eaLnBrk="1" hangingPunct="1"/>
            <a:r>
              <a:rPr lang="en-US" altLang="en-US" sz="2300"/>
              <a:t>dot product representation</a:t>
            </a:r>
          </a:p>
          <a:p>
            <a:pPr eaLnBrk="1" hangingPunct="1"/>
            <a:r>
              <a:rPr lang="en-US" altLang="en-US" sz="2700"/>
              <a:t>W= F r cos </a:t>
            </a:r>
            <a:r>
              <a:rPr lang="en-US" altLang="en-US" sz="2700">
                <a:latin typeface="Symbol" panose="05050102010706020507" pitchFamily="18" charset="2"/>
              </a:rPr>
              <a:t>q</a:t>
            </a:r>
          </a:p>
          <a:p>
            <a:pPr lvl="1" eaLnBrk="1" hangingPunct="1"/>
            <a:r>
              <a:rPr lang="en-US" altLang="en-US" sz="2300"/>
              <a:t>useful if given magnitudes and directions of vectors</a:t>
            </a:r>
            <a:endParaRPr lang="en-US" altLang="en-US" sz="2300">
              <a:latin typeface="Symbol" panose="05050102010706020507" pitchFamily="18" charset="2"/>
            </a:endParaRPr>
          </a:p>
          <a:p>
            <a:pPr eaLnBrk="1" hangingPunct="1"/>
            <a:r>
              <a:rPr lang="en-US" altLang="en-US" sz="2700"/>
              <a:t>W = F</a:t>
            </a:r>
            <a:r>
              <a:rPr lang="en-US" altLang="en-US" sz="2700" baseline="-25000"/>
              <a:t>x</a:t>
            </a:r>
            <a:r>
              <a:rPr lang="en-US" altLang="en-US" sz="2700"/>
              <a:t>r</a:t>
            </a:r>
            <a:r>
              <a:rPr lang="en-US" altLang="en-US" sz="2700" baseline="-25000"/>
              <a:t>x</a:t>
            </a:r>
            <a:r>
              <a:rPr lang="en-US" altLang="en-US" sz="2700"/>
              <a:t> + F</a:t>
            </a:r>
            <a:r>
              <a:rPr lang="en-US" altLang="en-US" sz="2700" baseline="-25000"/>
              <a:t>y</a:t>
            </a:r>
            <a:r>
              <a:rPr lang="en-US" altLang="en-US" sz="2700"/>
              <a:t>r</a:t>
            </a:r>
            <a:r>
              <a:rPr lang="en-US" altLang="en-US" sz="2700" baseline="-25000"/>
              <a:t>y</a:t>
            </a:r>
            <a:r>
              <a:rPr lang="en-US" altLang="en-US" sz="2700"/>
              <a:t> + F</a:t>
            </a:r>
            <a:r>
              <a:rPr lang="en-US" altLang="en-US" sz="2700" baseline="-25000"/>
              <a:t>z</a:t>
            </a:r>
            <a:r>
              <a:rPr lang="en-US" altLang="en-US" sz="2700"/>
              <a:t>r</a:t>
            </a:r>
            <a:r>
              <a:rPr lang="en-US" altLang="en-US" sz="2700" baseline="-25000"/>
              <a:t>z</a:t>
            </a:r>
          </a:p>
          <a:p>
            <a:pPr lvl="1" eaLnBrk="1" hangingPunct="1"/>
            <a:r>
              <a:rPr lang="en-US" altLang="en-US" sz="2300"/>
              <a:t>useful if given unit vectors</a:t>
            </a:r>
          </a:p>
        </p:txBody>
      </p:sp>
    </p:spTree>
    <p:extLst>
      <p:ext uri="{BB962C8B-B14F-4D97-AF65-F5344CB8AC3E}">
        <p14:creationId xmlns:p14="http://schemas.microsoft.com/office/powerpoint/2010/main" val="20116160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“scalar product” of two vectors is called the “dot product”</a:t>
            </a:r>
          </a:p>
        </p:txBody>
      </p:sp>
      <p:sp>
        <p:nvSpPr>
          <p:cNvPr id="6512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“dot product” is one way to multiply two vectors. (The other way is called the “cross product”.)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Applications of the dot product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Work					W = F </a:t>
            </a:r>
            <a:r>
              <a:rPr lang="en-US" altLang="en-US" smtClean="0">
                <a:sym typeface="Symbol" panose="05050102010706020507" pitchFamily="18" charset="2"/>
              </a:rPr>
              <a:t> 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ym typeface="Symbol" panose="05050102010706020507" pitchFamily="18" charset="2"/>
              </a:rPr>
              <a:t>Power					P = </a:t>
            </a:r>
            <a:r>
              <a:rPr lang="en-US" altLang="en-US" smtClean="0"/>
              <a:t>F </a:t>
            </a:r>
            <a:r>
              <a:rPr lang="en-US" altLang="en-US" smtClean="0">
                <a:sym typeface="Symbol" panose="05050102010706020507" pitchFamily="18" charset="2"/>
              </a:rPr>
              <a:t> v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ym typeface="Symbol" panose="05050102010706020507" pitchFamily="18" charset="2"/>
              </a:rPr>
              <a:t>Magnetic Flux				</a:t>
            </a:r>
            <a:r>
              <a:rPr lang="el-GR" altLang="en-US" smtClean="0">
                <a:sym typeface="Symbol" panose="05050102010706020507" pitchFamily="18" charset="2"/>
              </a:rPr>
              <a:t>Φ</a:t>
            </a:r>
            <a:r>
              <a:rPr lang="en-US" altLang="en-US" baseline="-25000" smtClean="0">
                <a:sym typeface="Symbol" panose="05050102010706020507" pitchFamily="18" charset="2"/>
              </a:rPr>
              <a:t>B</a:t>
            </a:r>
            <a:r>
              <a:rPr lang="en-US" altLang="en-US" smtClean="0">
                <a:sym typeface="Symbol" panose="05050102010706020507" pitchFamily="18" charset="2"/>
              </a:rPr>
              <a:t> = </a:t>
            </a:r>
            <a:r>
              <a:rPr lang="en-US" altLang="en-US" smtClean="0"/>
              <a:t>B </a:t>
            </a:r>
            <a:r>
              <a:rPr lang="en-US" altLang="en-US" smtClean="0">
                <a:sym typeface="Symbol" panose="05050102010706020507" pitchFamily="18" charset="2"/>
              </a:rPr>
              <a:t> 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ym typeface="Symbol" panose="05050102010706020507" pitchFamily="18" charset="2"/>
              </a:rPr>
              <a:t>The quantities shown above are biggest when the vectors are completely aligned and there is a zero angle between them.</a:t>
            </a:r>
          </a:p>
        </p:txBody>
      </p:sp>
    </p:spTree>
    <p:extLst>
      <p:ext uri="{BB962C8B-B14F-4D97-AF65-F5344CB8AC3E}">
        <p14:creationId xmlns:p14="http://schemas.microsoft.com/office/powerpoint/2010/main" val="30015738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5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5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5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5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5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126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is work a dot product?</a:t>
            </a:r>
          </a:p>
        </p:txBody>
      </p:sp>
      <p:sp>
        <p:nvSpPr>
          <p:cNvPr id="28675" name="Oval 5"/>
          <p:cNvSpPr>
            <a:spLocks noChangeArrowheads="1"/>
          </p:cNvSpPr>
          <p:nvPr/>
        </p:nvSpPr>
        <p:spPr bwMode="auto">
          <a:xfrm>
            <a:off x="3267075" y="3057525"/>
            <a:ext cx="609600" cy="571500"/>
          </a:xfrm>
          <a:prstGeom prst="ellipse">
            <a:avLst/>
          </a:prstGeom>
          <a:solidFill>
            <a:schemeClr val="accent2"/>
          </a:solidFill>
          <a:ln w="12700">
            <a:solidFill>
              <a:srgbClr val="696969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8676" name="Oval 6"/>
          <p:cNvSpPr>
            <a:spLocks noChangeArrowheads="1"/>
          </p:cNvSpPr>
          <p:nvPr/>
        </p:nvSpPr>
        <p:spPr bwMode="auto">
          <a:xfrm>
            <a:off x="7696200" y="3067050"/>
            <a:ext cx="6096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8677" name="Line 7"/>
          <p:cNvSpPr>
            <a:spLocks noChangeShapeType="1"/>
          </p:cNvSpPr>
          <p:nvPr/>
        </p:nvSpPr>
        <p:spPr bwMode="auto">
          <a:xfrm>
            <a:off x="3886200" y="340995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78" name="Text Box 8"/>
          <p:cNvSpPr txBox="1">
            <a:spLocks noChangeArrowheads="1"/>
          </p:cNvSpPr>
          <p:nvPr/>
        </p:nvSpPr>
        <p:spPr bwMode="auto">
          <a:xfrm>
            <a:off x="5029200" y="3306764"/>
            <a:ext cx="342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 b="1"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28679" name="Text Box 9"/>
          <p:cNvSpPr txBox="1">
            <a:spLocks noChangeArrowheads="1"/>
          </p:cNvSpPr>
          <p:nvPr/>
        </p:nvSpPr>
        <p:spPr bwMode="auto">
          <a:xfrm>
            <a:off x="5029200" y="4019550"/>
            <a:ext cx="56388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>
                <a:latin typeface="Times New Roman" panose="02020603050405020304" pitchFamily="18" charset="0"/>
              </a:rPr>
              <a:t>W = </a:t>
            </a:r>
            <a:r>
              <a:rPr lang="en-US" sz="3600" b="1">
                <a:latin typeface="Times New Roman" panose="02020603050405020304" pitchFamily="18" charset="0"/>
              </a:rPr>
              <a:t>F 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3600" b="1">
                <a:latin typeface="Times New Roman" panose="02020603050405020304" pitchFamily="18" charset="0"/>
              </a:rPr>
              <a:t>r</a:t>
            </a:r>
          </a:p>
          <a:p>
            <a:pPr eaLnBrk="1" hangingPunct="1"/>
            <a:r>
              <a:rPr lang="en-US" sz="3600">
                <a:latin typeface="Times New Roman" panose="02020603050405020304" pitchFamily="18" charset="0"/>
              </a:rPr>
              <a:t>W = F r cos </a:t>
            </a:r>
            <a:r>
              <a:rPr lang="en-US" sz="3600">
                <a:latin typeface="Times New Roman" panose="02020603050405020304" pitchFamily="18" charset="0"/>
                <a:sym typeface="Symbol" panose="05050102010706020507" pitchFamily="18" charset="2"/>
              </a:rPr>
              <a:t></a:t>
            </a:r>
            <a:endParaRPr lang="en-US" sz="3600">
              <a:latin typeface="Times New Roman" panose="02020603050405020304" pitchFamily="18" charset="0"/>
            </a:endParaRPr>
          </a:p>
          <a:p>
            <a:pPr eaLnBrk="1" hangingPunct="1"/>
            <a:r>
              <a:rPr lang="en-US" sz="2800">
                <a:latin typeface="Times New Roman" panose="02020603050405020304" pitchFamily="18" charset="0"/>
              </a:rPr>
              <a:t>Only the component of force aligned with displacement does work.</a:t>
            </a:r>
          </a:p>
        </p:txBody>
      </p:sp>
      <p:sp>
        <p:nvSpPr>
          <p:cNvPr id="28680" name="Line 11"/>
          <p:cNvSpPr>
            <a:spLocks noChangeShapeType="1"/>
          </p:cNvSpPr>
          <p:nvPr/>
        </p:nvSpPr>
        <p:spPr bwMode="auto">
          <a:xfrm flipV="1">
            <a:off x="3810000" y="2133600"/>
            <a:ext cx="1676400" cy="1066800"/>
          </a:xfrm>
          <a:prstGeom prst="line">
            <a:avLst/>
          </a:prstGeom>
          <a:noFill/>
          <a:ln w="38100">
            <a:solidFill>
              <a:srgbClr val="696969"/>
            </a:solidFill>
            <a:miter lim="800000"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81" name="Text Box 12"/>
          <p:cNvSpPr txBox="1">
            <a:spLocks noChangeArrowheads="1"/>
          </p:cNvSpPr>
          <p:nvPr/>
        </p:nvSpPr>
        <p:spPr bwMode="auto">
          <a:xfrm>
            <a:off x="4114800" y="2362200"/>
            <a:ext cx="43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696969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28682" name="Line 13"/>
          <p:cNvSpPr>
            <a:spLocks noChangeShapeType="1"/>
          </p:cNvSpPr>
          <p:nvPr/>
        </p:nvSpPr>
        <p:spPr bwMode="auto">
          <a:xfrm>
            <a:off x="5467350" y="218122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83" name="Text Box 14"/>
          <p:cNvSpPr txBox="1">
            <a:spLocks noChangeArrowheads="1"/>
          </p:cNvSpPr>
          <p:nvPr/>
        </p:nvSpPr>
        <p:spPr bwMode="auto">
          <a:xfrm>
            <a:off x="3962400" y="297180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69696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</a:t>
            </a:r>
            <a:endParaRPr lang="en-US" sz="2400">
              <a:solidFill>
                <a:srgbClr val="69696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84" name="Rectangle 15"/>
          <p:cNvSpPr>
            <a:spLocks noChangeArrowheads="1"/>
          </p:cNvSpPr>
          <p:nvPr/>
        </p:nvSpPr>
        <p:spPr bwMode="auto">
          <a:xfrm>
            <a:off x="5257800" y="3181350"/>
            <a:ext cx="209550" cy="228600"/>
          </a:xfrm>
          <a:prstGeom prst="rect">
            <a:avLst/>
          </a:prstGeom>
          <a:noFill/>
          <a:ln w="12700">
            <a:solidFill>
              <a:srgbClr val="696969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574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Work and Variable Forces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100"/>
              <a:t>For constant forces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700"/>
              <a:t>W = F • 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100"/>
              <a:t>For variable forces, you can’t move far until the force changes. The force is only constant over an infinitesimal displacement.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700"/>
              <a:t>dW = </a:t>
            </a:r>
            <a:r>
              <a:rPr lang="en-US" altLang="en-US" sz="2700" b="1"/>
              <a:t>F</a:t>
            </a:r>
            <a:r>
              <a:rPr lang="en-US" altLang="en-US" sz="2700"/>
              <a:t> • d</a:t>
            </a:r>
            <a:r>
              <a:rPr lang="en-US" altLang="en-US" sz="2700" b="1"/>
              <a:t>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100"/>
              <a:t>To calculate work for a larger displacement, you have to take an integral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700"/>
              <a:t>W = </a:t>
            </a:r>
            <a:r>
              <a:rPr lang="en-US" altLang="en-US" sz="4000">
                <a:sym typeface="Symbol" panose="05050102010706020507" pitchFamily="18" charset="2"/>
              </a:rPr>
              <a:t></a:t>
            </a:r>
            <a:r>
              <a:rPr lang="en-US" altLang="en-US" sz="2700"/>
              <a:t> dW = </a:t>
            </a:r>
            <a:r>
              <a:rPr lang="en-US" altLang="en-US" sz="4000">
                <a:sym typeface="Symbol" panose="05050102010706020507" pitchFamily="18" charset="2"/>
              </a:rPr>
              <a:t></a:t>
            </a:r>
            <a:r>
              <a:rPr lang="en-US" altLang="en-US" sz="2700"/>
              <a:t> </a:t>
            </a:r>
            <a:r>
              <a:rPr lang="en-US" altLang="en-US" sz="2700" b="1"/>
              <a:t>F </a:t>
            </a:r>
            <a:r>
              <a:rPr lang="en-US" altLang="en-US" sz="2700"/>
              <a:t>• d</a:t>
            </a:r>
            <a:r>
              <a:rPr lang="en-US" altLang="en-US" sz="2700" b="1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39870357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7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70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70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Forces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If force can vary, what should our new equation for work look like?</a:t>
                </a:r>
              </a:p>
              <a:p>
                <a:endParaRPr lang="en-US" dirty="0"/>
              </a:p>
              <a:p>
                <a:r>
                  <a:rPr lang="en-US" dirty="0" smtClean="0"/>
                  <a:t>W =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𝑥𝑓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This would be by a position dependent force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039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43" name="Freeform 1043" descr="75%"/>
          <p:cNvSpPr>
            <a:spLocks/>
          </p:cNvSpPr>
          <p:nvPr/>
        </p:nvSpPr>
        <p:spPr bwMode="auto">
          <a:xfrm>
            <a:off x="7753351" y="4181476"/>
            <a:ext cx="1641475" cy="1800225"/>
          </a:xfrm>
          <a:custGeom>
            <a:avLst/>
            <a:gdLst>
              <a:gd name="T0" fmla="*/ 28575 w 1034"/>
              <a:gd name="T1" fmla="*/ 685800 h 1134"/>
              <a:gd name="T2" fmla="*/ 104775 w 1034"/>
              <a:gd name="T3" fmla="*/ 657225 h 1134"/>
              <a:gd name="T4" fmla="*/ 200025 w 1034"/>
              <a:gd name="T5" fmla="*/ 638175 h 1134"/>
              <a:gd name="T6" fmla="*/ 323850 w 1034"/>
              <a:gd name="T7" fmla="*/ 581025 h 1134"/>
              <a:gd name="T8" fmla="*/ 495300 w 1034"/>
              <a:gd name="T9" fmla="*/ 542925 h 1134"/>
              <a:gd name="T10" fmla="*/ 628650 w 1034"/>
              <a:gd name="T11" fmla="*/ 476250 h 1134"/>
              <a:gd name="T12" fmla="*/ 762000 w 1034"/>
              <a:gd name="T13" fmla="*/ 390525 h 1134"/>
              <a:gd name="T14" fmla="*/ 819150 w 1034"/>
              <a:gd name="T15" fmla="*/ 371475 h 1134"/>
              <a:gd name="T16" fmla="*/ 962025 w 1034"/>
              <a:gd name="T17" fmla="*/ 266700 h 1134"/>
              <a:gd name="T18" fmla="*/ 1200150 w 1034"/>
              <a:gd name="T19" fmla="*/ 190500 h 1134"/>
              <a:gd name="T20" fmla="*/ 1257300 w 1034"/>
              <a:gd name="T21" fmla="*/ 161925 h 1134"/>
              <a:gd name="T22" fmla="*/ 1400175 w 1034"/>
              <a:gd name="T23" fmla="*/ 123825 h 1134"/>
              <a:gd name="T24" fmla="*/ 1495425 w 1034"/>
              <a:gd name="T25" fmla="*/ 57150 h 1134"/>
              <a:gd name="T26" fmla="*/ 1552575 w 1034"/>
              <a:gd name="T27" fmla="*/ 38100 h 1134"/>
              <a:gd name="T28" fmla="*/ 1581150 w 1034"/>
              <a:gd name="T29" fmla="*/ 28575 h 1134"/>
              <a:gd name="T30" fmla="*/ 1609725 w 1034"/>
              <a:gd name="T31" fmla="*/ 0 h 1134"/>
              <a:gd name="T32" fmla="*/ 1619250 w 1034"/>
              <a:gd name="T33" fmla="*/ 28575 h 1134"/>
              <a:gd name="T34" fmla="*/ 1600200 w 1034"/>
              <a:gd name="T35" fmla="*/ 152400 h 1134"/>
              <a:gd name="T36" fmla="*/ 1619250 w 1034"/>
              <a:gd name="T37" fmla="*/ 1266825 h 1134"/>
              <a:gd name="T38" fmla="*/ 1600200 w 1034"/>
              <a:gd name="T39" fmla="*/ 1714500 h 1134"/>
              <a:gd name="T40" fmla="*/ 1304925 w 1034"/>
              <a:gd name="T41" fmla="*/ 1743075 h 1134"/>
              <a:gd name="T42" fmla="*/ 1076325 w 1034"/>
              <a:gd name="T43" fmla="*/ 1743075 h 1134"/>
              <a:gd name="T44" fmla="*/ 1019175 w 1034"/>
              <a:gd name="T45" fmla="*/ 1762125 h 1134"/>
              <a:gd name="T46" fmla="*/ 866775 w 1034"/>
              <a:gd name="T47" fmla="*/ 1724025 h 1134"/>
              <a:gd name="T48" fmla="*/ 762000 w 1034"/>
              <a:gd name="T49" fmla="*/ 1743075 h 1134"/>
              <a:gd name="T50" fmla="*/ 695325 w 1034"/>
              <a:gd name="T51" fmla="*/ 1771650 h 1134"/>
              <a:gd name="T52" fmla="*/ 581025 w 1034"/>
              <a:gd name="T53" fmla="*/ 1781175 h 1134"/>
              <a:gd name="T54" fmla="*/ 247650 w 1034"/>
              <a:gd name="T55" fmla="*/ 1743075 h 1134"/>
              <a:gd name="T56" fmla="*/ 66675 w 1034"/>
              <a:gd name="T57" fmla="*/ 1752600 h 1134"/>
              <a:gd name="T58" fmla="*/ 38100 w 1034"/>
              <a:gd name="T59" fmla="*/ 1771650 h 1134"/>
              <a:gd name="T60" fmla="*/ 19050 w 1034"/>
              <a:gd name="T61" fmla="*/ 1733550 h 1134"/>
              <a:gd name="T62" fmla="*/ 9525 w 1034"/>
              <a:gd name="T63" fmla="*/ 1600200 h 1134"/>
              <a:gd name="T64" fmla="*/ 47625 w 1034"/>
              <a:gd name="T65" fmla="*/ 1295400 h 1134"/>
              <a:gd name="T66" fmla="*/ 0 w 1034"/>
              <a:gd name="T67" fmla="*/ 1019175 h 1134"/>
              <a:gd name="T68" fmla="*/ 9525 w 1034"/>
              <a:gd name="T69" fmla="*/ 942975 h 1134"/>
              <a:gd name="T70" fmla="*/ 28575 w 1034"/>
              <a:gd name="T71" fmla="*/ 885825 h 1134"/>
              <a:gd name="T72" fmla="*/ 28575 w 1034"/>
              <a:gd name="T73" fmla="*/ 685800 h 113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034" h="1134">
                <a:moveTo>
                  <a:pt x="18" y="432"/>
                </a:moveTo>
                <a:cubicBezTo>
                  <a:pt x="34" y="426"/>
                  <a:pt x="50" y="419"/>
                  <a:pt x="66" y="414"/>
                </a:cubicBezTo>
                <a:cubicBezTo>
                  <a:pt x="86" y="409"/>
                  <a:pt x="126" y="402"/>
                  <a:pt x="126" y="402"/>
                </a:cubicBezTo>
                <a:cubicBezTo>
                  <a:pt x="142" y="394"/>
                  <a:pt x="190" y="371"/>
                  <a:pt x="204" y="366"/>
                </a:cubicBezTo>
                <a:cubicBezTo>
                  <a:pt x="235" y="356"/>
                  <a:pt x="281" y="359"/>
                  <a:pt x="312" y="342"/>
                </a:cubicBezTo>
                <a:cubicBezTo>
                  <a:pt x="344" y="324"/>
                  <a:pt x="360" y="309"/>
                  <a:pt x="396" y="300"/>
                </a:cubicBezTo>
                <a:cubicBezTo>
                  <a:pt x="422" y="281"/>
                  <a:pt x="450" y="259"/>
                  <a:pt x="480" y="246"/>
                </a:cubicBezTo>
                <a:cubicBezTo>
                  <a:pt x="492" y="241"/>
                  <a:pt x="505" y="241"/>
                  <a:pt x="516" y="234"/>
                </a:cubicBezTo>
                <a:cubicBezTo>
                  <a:pt x="548" y="213"/>
                  <a:pt x="574" y="189"/>
                  <a:pt x="606" y="168"/>
                </a:cubicBezTo>
                <a:cubicBezTo>
                  <a:pt x="638" y="147"/>
                  <a:pt x="721" y="130"/>
                  <a:pt x="756" y="120"/>
                </a:cubicBezTo>
                <a:cubicBezTo>
                  <a:pt x="802" y="107"/>
                  <a:pt x="745" y="123"/>
                  <a:pt x="792" y="102"/>
                </a:cubicBezTo>
                <a:cubicBezTo>
                  <a:pt x="822" y="89"/>
                  <a:pt x="851" y="83"/>
                  <a:pt x="882" y="78"/>
                </a:cubicBezTo>
                <a:cubicBezTo>
                  <a:pt x="918" y="51"/>
                  <a:pt x="898" y="66"/>
                  <a:pt x="942" y="36"/>
                </a:cubicBezTo>
                <a:cubicBezTo>
                  <a:pt x="953" y="29"/>
                  <a:pt x="966" y="28"/>
                  <a:pt x="978" y="24"/>
                </a:cubicBezTo>
                <a:cubicBezTo>
                  <a:pt x="984" y="22"/>
                  <a:pt x="996" y="18"/>
                  <a:pt x="996" y="18"/>
                </a:cubicBezTo>
                <a:cubicBezTo>
                  <a:pt x="1002" y="12"/>
                  <a:pt x="1006" y="0"/>
                  <a:pt x="1014" y="0"/>
                </a:cubicBezTo>
                <a:cubicBezTo>
                  <a:pt x="1020" y="0"/>
                  <a:pt x="1020" y="12"/>
                  <a:pt x="1020" y="18"/>
                </a:cubicBezTo>
                <a:cubicBezTo>
                  <a:pt x="1020" y="26"/>
                  <a:pt x="1010" y="86"/>
                  <a:pt x="1008" y="96"/>
                </a:cubicBezTo>
                <a:cubicBezTo>
                  <a:pt x="1029" y="371"/>
                  <a:pt x="1020" y="229"/>
                  <a:pt x="1020" y="798"/>
                </a:cubicBezTo>
                <a:cubicBezTo>
                  <a:pt x="1020" y="1039"/>
                  <a:pt x="1034" y="975"/>
                  <a:pt x="1008" y="1080"/>
                </a:cubicBezTo>
                <a:cubicBezTo>
                  <a:pt x="1026" y="1134"/>
                  <a:pt x="906" y="1101"/>
                  <a:pt x="822" y="1098"/>
                </a:cubicBezTo>
                <a:cubicBezTo>
                  <a:pt x="760" y="1088"/>
                  <a:pt x="770" y="1087"/>
                  <a:pt x="678" y="1098"/>
                </a:cubicBezTo>
                <a:cubicBezTo>
                  <a:pt x="665" y="1100"/>
                  <a:pt x="642" y="1110"/>
                  <a:pt x="642" y="1110"/>
                </a:cubicBezTo>
                <a:cubicBezTo>
                  <a:pt x="573" y="1103"/>
                  <a:pt x="595" y="1102"/>
                  <a:pt x="546" y="1086"/>
                </a:cubicBezTo>
                <a:cubicBezTo>
                  <a:pt x="518" y="1089"/>
                  <a:pt x="503" y="1088"/>
                  <a:pt x="480" y="1098"/>
                </a:cubicBezTo>
                <a:cubicBezTo>
                  <a:pt x="469" y="1103"/>
                  <a:pt x="452" y="1114"/>
                  <a:pt x="438" y="1116"/>
                </a:cubicBezTo>
                <a:cubicBezTo>
                  <a:pt x="414" y="1119"/>
                  <a:pt x="390" y="1120"/>
                  <a:pt x="366" y="1122"/>
                </a:cubicBezTo>
                <a:cubicBezTo>
                  <a:pt x="234" y="1112"/>
                  <a:pt x="242" y="1115"/>
                  <a:pt x="156" y="1098"/>
                </a:cubicBezTo>
                <a:cubicBezTo>
                  <a:pt x="118" y="1100"/>
                  <a:pt x="80" y="1099"/>
                  <a:pt x="42" y="1104"/>
                </a:cubicBezTo>
                <a:cubicBezTo>
                  <a:pt x="35" y="1105"/>
                  <a:pt x="31" y="1119"/>
                  <a:pt x="24" y="1116"/>
                </a:cubicBezTo>
                <a:cubicBezTo>
                  <a:pt x="16" y="1113"/>
                  <a:pt x="16" y="1100"/>
                  <a:pt x="12" y="1092"/>
                </a:cubicBezTo>
                <a:cubicBezTo>
                  <a:pt x="20" y="1054"/>
                  <a:pt x="28" y="1041"/>
                  <a:pt x="6" y="1008"/>
                </a:cubicBezTo>
                <a:cubicBezTo>
                  <a:pt x="20" y="940"/>
                  <a:pt x="17" y="888"/>
                  <a:pt x="30" y="816"/>
                </a:cubicBezTo>
                <a:cubicBezTo>
                  <a:pt x="11" y="760"/>
                  <a:pt x="7" y="700"/>
                  <a:pt x="0" y="642"/>
                </a:cubicBezTo>
                <a:cubicBezTo>
                  <a:pt x="2" y="626"/>
                  <a:pt x="3" y="610"/>
                  <a:pt x="6" y="594"/>
                </a:cubicBezTo>
                <a:cubicBezTo>
                  <a:pt x="9" y="582"/>
                  <a:pt x="18" y="558"/>
                  <a:pt x="18" y="558"/>
                </a:cubicBezTo>
                <a:cubicBezTo>
                  <a:pt x="8" y="488"/>
                  <a:pt x="11" y="530"/>
                  <a:pt x="18" y="432"/>
                </a:cubicBezTo>
                <a:close/>
              </a:path>
            </a:pathLst>
          </a:custGeom>
          <a:pattFill prst="pct75">
            <a:fgClr>
              <a:schemeClr val="bg1"/>
            </a:fgClr>
            <a:bgClr>
              <a:srgbClr val="696969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6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000"/>
              <a:t>Work and variable force</a:t>
            </a:r>
          </a:p>
        </p:txBody>
      </p:sp>
      <p:sp>
        <p:nvSpPr>
          <p:cNvPr id="25702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3582988" cy="3187700"/>
          </a:xfrm>
        </p:spPr>
        <p:txBody>
          <a:bodyPr/>
          <a:lstStyle/>
          <a:p>
            <a:pPr marL="0" indent="0">
              <a:buNone/>
            </a:pPr>
            <a:r>
              <a:rPr lang="en-US" smtClean="0"/>
              <a:t>The area under the curve of a graph of force </a:t>
            </a:r>
            <a:r>
              <a:rPr lang="en-US" i="1" smtClean="0"/>
              <a:t>vs</a:t>
            </a:r>
            <a:r>
              <a:rPr lang="en-US" smtClean="0"/>
              <a:t> displacement gives the work done by the force.</a:t>
            </a:r>
          </a:p>
        </p:txBody>
      </p:sp>
      <p:grpSp>
        <p:nvGrpSpPr>
          <p:cNvPr id="40965" name="Group 1041"/>
          <p:cNvGrpSpPr>
            <a:grpSpLocks/>
          </p:cNvGrpSpPr>
          <p:nvPr/>
        </p:nvGrpSpPr>
        <p:grpSpPr bwMode="auto">
          <a:xfrm>
            <a:off x="6461126" y="1870076"/>
            <a:ext cx="4206875" cy="4606925"/>
            <a:chOff x="3110" y="1178"/>
            <a:chExt cx="2650" cy="2902"/>
          </a:xfrm>
        </p:grpSpPr>
        <p:sp>
          <p:nvSpPr>
            <p:cNvPr id="40970" name="Line 1028"/>
            <p:cNvSpPr>
              <a:spLocks noChangeShapeType="1"/>
            </p:cNvSpPr>
            <p:nvPr/>
          </p:nvSpPr>
          <p:spPr bwMode="auto">
            <a:xfrm flipV="1">
              <a:off x="3312" y="1584"/>
              <a:ext cx="0" cy="21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971" name="Line 1029"/>
            <p:cNvSpPr>
              <a:spLocks noChangeShapeType="1"/>
            </p:cNvSpPr>
            <p:nvPr/>
          </p:nvSpPr>
          <p:spPr bwMode="auto">
            <a:xfrm>
              <a:off x="3312" y="3744"/>
              <a:ext cx="23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972" name="Arc 1031"/>
            <p:cNvSpPr>
              <a:spLocks/>
            </p:cNvSpPr>
            <p:nvPr/>
          </p:nvSpPr>
          <p:spPr bwMode="auto">
            <a:xfrm flipV="1">
              <a:off x="3312" y="2784"/>
              <a:ext cx="885" cy="336"/>
            </a:xfrm>
            <a:custGeom>
              <a:avLst/>
              <a:gdLst>
                <a:gd name="T0" fmla="*/ 0 w 18102"/>
                <a:gd name="T1" fmla="*/ 0 h 21600"/>
                <a:gd name="T2" fmla="*/ 885 w 18102"/>
                <a:gd name="T3" fmla="*/ 153 h 21600"/>
                <a:gd name="T4" fmla="*/ 0 w 18102"/>
                <a:gd name="T5" fmla="*/ 33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102" h="21600" fill="none" extrusionOk="0">
                  <a:moveTo>
                    <a:pt x="-1" y="0"/>
                  </a:moveTo>
                  <a:cubicBezTo>
                    <a:pt x="7305" y="0"/>
                    <a:pt x="14115" y="3692"/>
                    <a:pt x="18101" y="9815"/>
                  </a:cubicBezTo>
                </a:path>
                <a:path w="18102" h="21600" stroke="0" extrusionOk="0">
                  <a:moveTo>
                    <a:pt x="-1" y="0"/>
                  </a:moveTo>
                  <a:cubicBezTo>
                    <a:pt x="7305" y="0"/>
                    <a:pt x="14115" y="3692"/>
                    <a:pt x="18101" y="9815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F01276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3" name="Line 1032"/>
            <p:cNvSpPr>
              <a:spLocks noChangeShapeType="1"/>
            </p:cNvSpPr>
            <p:nvPr/>
          </p:nvSpPr>
          <p:spPr bwMode="auto">
            <a:xfrm flipV="1">
              <a:off x="4176" y="2592"/>
              <a:ext cx="816" cy="384"/>
            </a:xfrm>
            <a:prstGeom prst="line">
              <a:avLst/>
            </a:prstGeom>
            <a:noFill/>
            <a:ln w="38100">
              <a:solidFill>
                <a:srgbClr val="F01276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974" name="Arc 1033"/>
            <p:cNvSpPr>
              <a:spLocks/>
            </p:cNvSpPr>
            <p:nvPr/>
          </p:nvSpPr>
          <p:spPr bwMode="auto">
            <a:xfrm>
              <a:off x="4993" y="2564"/>
              <a:ext cx="250" cy="144"/>
            </a:xfrm>
            <a:custGeom>
              <a:avLst/>
              <a:gdLst>
                <a:gd name="T0" fmla="*/ 0 w 28177"/>
                <a:gd name="T1" fmla="*/ 31 h 21600"/>
                <a:gd name="T2" fmla="*/ 250 w 28177"/>
                <a:gd name="T3" fmla="*/ 39 h 21600"/>
                <a:gd name="T4" fmla="*/ 119 w 28177"/>
                <a:gd name="T5" fmla="*/ 14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177" h="21600" fill="none" extrusionOk="0">
                  <a:moveTo>
                    <a:pt x="-1" y="4664"/>
                  </a:moveTo>
                  <a:cubicBezTo>
                    <a:pt x="3815" y="1643"/>
                    <a:pt x="8540" y="0"/>
                    <a:pt x="13407" y="0"/>
                  </a:cubicBezTo>
                  <a:cubicBezTo>
                    <a:pt x="18893" y="0"/>
                    <a:pt x="24173" y="2087"/>
                    <a:pt x="28176" y="5839"/>
                  </a:cubicBezTo>
                </a:path>
                <a:path w="28177" h="21600" stroke="0" extrusionOk="0">
                  <a:moveTo>
                    <a:pt x="-1" y="4664"/>
                  </a:moveTo>
                  <a:cubicBezTo>
                    <a:pt x="3815" y="1643"/>
                    <a:pt x="8540" y="0"/>
                    <a:pt x="13407" y="0"/>
                  </a:cubicBezTo>
                  <a:cubicBezTo>
                    <a:pt x="18893" y="0"/>
                    <a:pt x="24173" y="2087"/>
                    <a:pt x="28176" y="5839"/>
                  </a:cubicBezTo>
                  <a:lnTo>
                    <a:pt x="13407" y="21600"/>
                  </a:lnTo>
                  <a:lnTo>
                    <a:pt x="-1" y="4664"/>
                  </a:lnTo>
                  <a:close/>
                </a:path>
              </a:pathLst>
            </a:custGeom>
            <a:noFill/>
            <a:ln w="38100">
              <a:solidFill>
                <a:srgbClr val="F01276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5" name="Line 1034"/>
            <p:cNvSpPr>
              <a:spLocks noChangeShapeType="1"/>
            </p:cNvSpPr>
            <p:nvPr/>
          </p:nvSpPr>
          <p:spPr bwMode="auto">
            <a:xfrm>
              <a:off x="5232" y="2598"/>
              <a:ext cx="336" cy="144"/>
            </a:xfrm>
            <a:prstGeom prst="line">
              <a:avLst/>
            </a:prstGeom>
            <a:noFill/>
            <a:ln w="38100">
              <a:solidFill>
                <a:srgbClr val="F01276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976" name="Text Box 1035"/>
            <p:cNvSpPr txBox="1">
              <a:spLocks noChangeArrowheads="1"/>
            </p:cNvSpPr>
            <p:nvPr/>
          </p:nvSpPr>
          <p:spPr bwMode="auto">
            <a:xfrm>
              <a:off x="3110" y="1178"/>
              <a:ext cx="4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400">
                  <a:latin typeface="Times New Roman" panose="02020603050405020304" pitchFamily="18" charset="0"/>
                </a:rPr>
                <a:t>F(x)</a:t>
              </a:r>
            </a:p>
          </p:txBody>
        </p:sp>
        <p:sp>
          <p:nvSpPr>
            <p:cNvPr id="40977" name="Text Box 1036"/>
            <p:cNvSpPr txBox="1">
              <a:spLocks noChangeArrowheads="1"/>
            </p:cNvSpPr>
            <p:nvPr/>
          </p:nvSpPr>
          <p:spPr bwMode="auto">
            <a:xfrm>
              <a:off x="5548" y="374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400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40978" name="Text Box 1037"/>
            <p:cNvSpPr txBox="1">
              <a:spLocks noChangeArrowheads="1"/>
            </p:cNvSpPr>
            <p:nvPr/>
          </p:nvSpPr>
          <p:spPr bwMode="auto">
            <a:xfrm>
              <a:off x="3840" y="3792"/>
              <a:ext cx="2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400">
                  <a:latin typeface="Times New Roman" panose="02020603050405020304" pitchFamily="18" charset="0"/>
                </a:rPr>
                <a:t>x</a:t>
              </a:r>
              <a:r>
                <a:rPr lang="en-US" sz="2400" baseline="-250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40979" name="Text Box 1038"/>
            <p:cNvSpPr txBox="1">
              <a:spLocks noChangeArrowheads="1"/>
            </p:cNvSpPr>
            <p:nvPr/>
          </p:nvSpPr>
          <p:spPr bwMode="auto">
            <a:xfrm>
              <a:off x="4867" y="3792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400">
                  <a:latin typeface="Times New Roman" panose="02020603050405020304" pitchFamily="18" charset="0"/>
                </a:rPr>
                <a:t>x</a:t>
              </a:r>
              <a:r>
                <a:rPr lang="en-US" sz="2400" baseline="-250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40980" name="Line 1039"/>
            <p:cNvSpPr>
              <a:spLocks noChangeShapeType="1"/>
            </p:cNvSpPr>
            <p:nvPr/>
          </p:nvSpPr>
          <p:spPr bwMode="auto">
            <a:xfrm flipV="1">
              <a:off x="3936" y="3072"/>
              <a:ext cx="0" cy="672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981" name="Line 1040"/>
            <p:cNvSpPr>
              <a:spLocks noChangeShapeType="1"/>
            </p:cNvSpPr>
            <p:nvPr/>
          </p:nvSpPr>
          <p:spPr bwMode="auto">
            <a:xfrm flipV="1">
              <a:off x="4944" y="2592"/>
              <a:ext cx="0" cy="1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57047" name="Group 1047"/>
          <p:cNvGrpSpPr>
            <a:grpSpLocks/>
          </p:cNvGrpSpPr>
          <p:nvPr/>
        </p:nvGrpSpPr>
        <p:grpSpPr bwMode="auto">
          <a:xfrm>
            <a:off x="2514600" y="4495800"/>
            <a:ext cx="3314700" cy="1371600"/>
            <a:chOff x="3456" y="1440"/>
            <a:chExt cx="2088" cy="864"/>
          </a:xfrm>
        </p:grpSpPr>
        <p:sp>
          <p:nvSpPr>
            <p:cNvPr id="40967" name="Text Box 1044"/>
            <p:cNvSpPr txBox="1">
              <a:spLocks noChangeArrowheads="1"/>
            </p:cNvSpPr>
            <p:nvPr/>
          </p:nvSpPr>
          <p:spPr bwMode="auto">
            <a:xfrm>
              <a:off x="3456" y="1584"/>
              <a:ext cx="2088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4400">
                  <a:latin typeface="Times New Roman" panose="02020603050405020304" pitchFamily="18" charset="0"/>
                </a:rPr>
                <a:t>W = </a:t>
              </a:r>
              <a:r>
                <a:rPr lang="en-US" altLang="en-US" sz="6000">
                  <a:latin typeface="Times New Roman" panose="02020603050405020304" pitchFamily="18" charset="0"/>
                  <a:sym typeface="Symbol" panose="05050102010706020507" pitchFamily="18" charset="2"/>
                </a:rPr>
                <a:t></a:t>
              </a:r>
              <a:r>
                <a:rPr lang="en-US" altLang="en-US" sz="4400">
                  <a:latin typeface="Times New Roman" panose="02020603050405020304" pitchFamily="18" charset="0"/>
                </a:rPr>
                <a:t> F(x) dx</a:t>
              </a:r>
              <a:endParaRPr lang="en-US" sz="4400">
                <a:latin typeface="Times New Roman" panose="02020603050405020304" pitchFamily="18" charset="0"/>
              </a:endParaRPr>
            </a:p>
          </p:txBody>
        </p:sp>
        <p:sp>
          <p:nvSpPr>
            <p:cNvPr id="40968" name="Text Box 1045"/>
            <p:cNvSpPr txBox="1">
              <a:spLocks noChangeArrowheads="1"/>
            </p:cNvSpPr>
            <p:nvPr/>
          </p:nvSpPr>
          <p:spPr bwMode="auto">
            <a:xfrm>
              <a:off x="4176" y="2016"/>
              <a:ext cx="2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400">
                  <a:latin typeface="Times New Roman" panose="02020603050405020304" pitchFamily="18" charset="0"/>
                </a:rPr>
                <a:t>x</a:t>
              </a:r>
              <a:r>
                <a:rPr lang="en-US" sz="2400" baseline="-25000">
                  <a:latin typeface="Times New Roman" panose="02020603050405020304" pitchFamily="18" charset="0"/>
                </a:rPr>
                <a:t>a</a:t>
              </a:r>
              <a:endParaRPr 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40969" name="Text Box 1046"/>
            <p:cNvSpPr txBox="1">
              <a:spLocks noChangeArrowheads="1"/>
            </p:cNvSpPr>
            <p:nvPr/>
          </p:nvSpPr>
          <p:spPr bwMode="auto">
            <a:xfrm>
              <a:off x="4272" y="1440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400">
                  <a:latin typeface="Times New Roman" panose="02020603050405020304" pitchFamily="18" charset="0"/>
                </a:rPr>
                <a:t>x</a:t>
              </a:r>
              <a:r>
                <a:rPr lang="en-US" sz="2400" baseline="-25000">
                  <a:latin typeface="Times New Roman" panose="02020603050405020304" pitchFamily="18" charset="0"/>
                </a:rPr>
                <a:t>b</a:t>
              </a:r>
              <a:endParaRPr lang="en-US" sz="2400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96043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5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5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43" grpId="0" animBg="1"/>
      <p:bldP spid="257027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801</Words>
  <Application>Microsoft Office PowerPoint</Application>
  <PresentationFormat>Widescreen</PresentationFormat>
  <Paragraphs>182</Paragraphs>
  <Slides>27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Calibri</vt:lpstr>
      <vt:lpstr>Calibri Light</vt:lpstr>
      <vt:lpstr>Cambria Math</vt:lpstr>
      <vt:lpstr>Symbol</vt:lpstr>
      <vt:lpstr>Times</vt:lpstr>
      <vt:lpstr>Times New Roman</vt:lpstr>
      <vt:lpstr>Office Theme</vt:lpstr>
      <vt:lpstr>MathType 5.0 Equation</vt:lpstr>
      <vt:lpstr>PowerPoint Presentation</vt:lpstr>
      <vt:lpstr>PowerPoint Presentation</vt:lpstr>
      <vt:lpstr>Plan for Today (AP Physics 2)</vt:lpstr>
      <vt:lpstr>Calculating Work a Different Way</vt:lpstr>
      <vt:lpstr>The “scalar product” of two vectors is called the “dot product”</vt:lpstr>
      <vt:lpstr>Why is work a dot product?</vt:lpstr>
      <vt:lpstr>Work and Variable Forces</vt:lpstr>
      <vt:lpstr>Variable Forces</vt:lpstr>
      <vt:lpstr>Work and variable force</vt:lpstr>
      <vt:lpstr>What if force varies with time? </vt:lpstr>
      <vt:lpstr>Let’s Integrate that</vt:lpstr>
      <vt:lpstr>What if it’s potential energy</vt:lpstr>
      <vt:lpstr>Spring Potential Energy, Us</vt:lpstr>
      <vt:lpstr>Conservative Forces and Potential Energy</vt:lpstr>
      <vt:lpstr>Force and Potential Energy</vt:lpstr>
      <vt:lpstr>Power</vt:lpstr>
      <vt:lpstr>Forces Reminders</vt:lpstr>
      <vt:lpstr>Drag and Resistive forces</vt:lpstr>
      <vt:lpstr>Considering Drag with other forces</vt:lpstr>
      <vt:lpstr>Eventually, the coffee filters reached terminal velocity</vt:lpstr>
      <vt:lpstr>PowerPoint Presentation</vt:lpstr>
      <vt:lpstr>How can we figure out the terminal velocity? </vt:lpstr>
      <vt:lpstr>How can we figure out the velocity at any given point? </vt:lpstr>
      <vt:lpstr>Assignment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Knittig</dc:creator>
  <cp:lastModifiedBy>Jane Knittig</cp:lastModifiedBy>
  <cp:revision>16</cp:revision>
  <dcterms:created xsi:type="dcterms:W3CDTF">2014-02-21T13:53:07Z</dcterms:created>
  <dcterms:modified xsi:type="dcterms:W3CDTF">2014-02-27T16:40:41Z</dcterms:modified>
</cp:coreProperties>
</file>