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6" d="100"/>
          <a:sy n="116" d="100"/>
        </p:scale>
        <p:origin x="22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024338-F5D6-4293-97EF-03568CE99F9A}"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189029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24338-F5D6-4293-97EF-03568CE99F9A}"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135672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24338-F5D6-4293-97EF-03568CE99F9A}"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382155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24338-F5D6-4293-97EF-03568CE99F9A}"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373664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024338-F5D6-4293-97EF-03568CE99F9A}" type="datetimeFigureOut">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423363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024338-F5D6-4293-97EF-03568CE99F9A}"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220217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024338-F5D6-4293-97EF-03568CE99F9A}" type="datetimeFigureOut">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376325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024338-F5D6-4293-97EF-03568CE99F9A}" type="datetimeFigureOut">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60418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24338-F5D6-4293-97EF-03568CE99F9A}" type="datetimeFigureOut">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8570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24338-F5D6-4293-97EF-03568CE99F9A}"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172182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24338-F5D6-4293-97EF-03568CE99F9A}" type="datetimeFigureOut">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F71FB-F672-4CB1-AFA0-243CE77A912B}" type="slidenum">
              <a:rPr lang="en-US" smtClean="0"/>
              <a:t>‹#›</a:t>
            </a:fld>
            <a:endParaRPr lang="en-US"/>
          </a:p>
        </p:txBody>
      </p:sp>
    </p:spTree>
    <p:extLst>
      <p:ext uri="{BB962C8B-B14F-4D97-AF65-F5344CB8AC3E}">
        <p14:creationId xmlns:p14="http://schemas.microsoft.com/office/powerpoint/2010/main" val="74130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24338-F5D6-4293-97EF-03568CE99F9A}" type="datetimeFigureOut">
              <a:rPr lang="en-US" smtClean="0"/>
              <a:t>3/27/2014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F71FB-F672-4CB1-AFA0-243CE77A912B}" type="slidenum">
              <a:rPr lang="en-US" smtClean="0"/>
              <a:t>‹#›</a:t>
            </a:fld>
            <a:endParaRPr lang="en-US"/>
          </a:p>
        </p:txBody>
      </p:sp>
    </p:spTree>
    <p:extLst>
      <p:ext uri="{BB962C8B-B14F-4D97-AF65-F5344CB8AC3E}">
        <p14:creationId xmlns:p14="http://schemas.microsoft.com/office/powerpoint/2010/main" val="171265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 (AP Physics 2) </a:t>
            </a:r>
            <a:endParaRPr lang="en-US" dirty="0"/>
          </a:p>
        </p:txBody>
      </p:sp>
      <p:sp>
        <p:nvSpPr>
          <p:cNvPr id="3" name="Content Placeholder 2"/>
          <p:cNvSpPr>
            <a:spLocks noGrp="1"/>
          </p:cNvSpPr>
          <p:nvPr>
            <p:ph idx="1"/>
          </p:nvPr>
        </p:nvSpPr>
        <p:spPr/>
        <p:txBody>
          <a:bodyPr/>
          <a:lstStyle/>
          <a:p>
            <a:r>
              <a:rPr lang="en-US" dirty="0" smtClean="0"/>
              <a:t>B Testers</a:t>
            </a:r>
          </a:p>
          <a:p>
            <a:pPr lvl="1"/>
            <a:r>
              <a:rPr lang="en-US" dirty="0" smtClean="0"/>
              <a:t>Thermo AP Problems</a:t>
            </a:r>
          </a:p>
          <a:p>
            <a:r>
              <a:rPr lang="en-US" dirty="0" smtClean="0"/>
              <a:t>C Testers</a:t>
            </a:r>
          </a:p>
          <a:p>
            <a:pPr lvl="1"/>
            <a:r>
              <a:rPr lang="en-US" dirty="0" smtClean="0"/>
              <a:t>Go over Parallel Axis Problems</a:t>
            </a:r>
          </a:p>
          <a:p>
            <a:pPr lvl="1"/>
            <a:r>
              <a:rPr lang="en-US" dirty="0" smtClean="0"/>
              <a:t>Example Problems Using Moment of Inertia </a:t>
            </a:r>
            <a:endParaRPr lang="en-US" dirty="0" smtClean="0"/>
          </a:p>
          <a:p>
            <a:pPr lvl="1"/>
            <a:r>
              <a:rPr lang="en-US" dirty="0" smtClean="0"/>
              <a:t>Finish Lab, AP Problems</a:t>
            </a:r>
            <a:endParaRPr lang="en-US" dirty="0"/>
          </a:p>
        </p:txBody>
      </p:sp>
    </p:spTree>
    <p:extLst>
      <p:ext uri="{BB962C8B-B14F-4D97-AF65-F5344CB8AC3E}">
        <p14:creationId xmlns:p14="http://schemas.microsoft.com/office/powerpoint/2010/main" val="668984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35" y="-71481"/>
            <a:ext cx="10515600" cy="1325563"/>
          </a:xfrm>
        </p:spPr>
        <p:txBody>
          <a:bodyPr/>
          <a:lstStyle/>
          <a:p>
            <a:r>
              <a:rPr lang="en-US" dirty="0" smtClean="0"/>
              <a:t>Falling Rod Solution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8417" y="922638"/>
                <a:ext cx="11150987" cy="5807676"/>
              </a:xfrm>
            </p:spPr>
            <p:txBody>
              <a:bodyPr>
                <a:normAutofit fontScale="62500" lnSpcReduction="20000"/>
              </a:bodyPr>
              <a:lstStyle/>
              <a:p>
                <a:r>
                  <a:rPr lang="en-US" dirty="0" smtClean="0"/>
                  <a:t>moment </a:t>
                </a:r>
                <a:r>
                  <a:rPr lang="en-US" dirty="0"/>
                  <a:t>of inertia for a rod with axis at the end : I = 1/3 * m * </a:t>
                </a:r>
                <a:r>
                  <a:rPr lang="en-US" dirty="0" smtClean="0"/>
                  <a:t>L</a:t>
                </a:r>
                <a:r>
                  <a:rPr lang="en-US" baseline="30000" dirty="0" smtClean="0"/>
                  <a:t>2</a:t>
                </a:r>
                <a:r>
                  <a:rPr lang="en-US" dirty="0"/>
                  <a:t> </a:t>
                </a:r>
              </a:p>
              <a:p>
                <a:r>
                  <a:rPr lang="en-US" dirty="0" smtClean="0"/>
                  <a:t>Take </a:t>
                </a:r>
                <a:r>
                  <a:rPr lang="en-US" dirty="0"/>
                  <a:t>the total mass m to be at its center of mass which is at L/2. </a:t>
                </a:r>
                <a:endParaRPr lang="en-US" dirty="0" smtClean="0"/>
              </a:p>
              <a:p>
                <a:r>
                  <a:rPr lang="en-US" dirty="0" smtClean="0"/>
                  <a:t>That </a:t>
                </a:r>
                <a:r>
                  <a:rPr lang="en-US" dirty="0"/>
                  <a:t>mass </a:t>
                </a:r>
                <a:r>
                  <a:rPr lang="en-US" dirty="0" smtClean="0"/>
                  <a:t>has potential </a:t>
                </a:r>
                <a:r>
                  <a:rPr lang="en-US" dirty="0"/>
                  <a:t>energy of </a:t>
                </a:r>
                <a:r>
                  <a:rPr lang="en-US" dirty="0" err="1"/>
                  <a:t>mgh</a:t>
                </a:r>
                <a:r>
                  <a:rPr lang="en-US" dirty="0"/>
                  <a:t> = mg(L/2). </a:t>
                </a:r>
                <a:endParaRPr lang="en-US" dirty="0" smtClean="0"/>
              </a:p>
              <a:p>
                <a:r>
                  <a:rPr lang="en-US" dirty="0" smtClean="0"/>
                  <a:t>When </a:t>
                </a:r>
                <a:r>
                  <a:rPr lang="en-US" dirty="0"/>
                  <a:t>it falls to the ground this PE is converted to rotational </a:t>
                </a:r>
                <a:r>
                  <a:rPr lang="en-US" dirty="0" smtClean="0"/>
                  <a:t/>
                </a:r>
                <a:br>
                  <a:rPr lang="en-US" dirty="0" smtClean="0"/>
                </a:br>
                <a:r>
                  <a:rPr lang="en-US" dirty="0"/>
                  <a:t>kinetic energy = </a:t>
                </a:r>
                <a:endParaRPr lang="en-US" dirty="0" smtClean="0"/>
              </a:p>
              <a:p>
                <a:r>
                  <a:rPr lang="en-US" dirty="0" smtClean="0"/>
                  <a:t>Ke</a:t>
                </a:r>
                <a:r>
                  <a:rPr lang="en-US" baseline="-25000" dirty="0" smtClean="0"/>
                  <a:t>r</a:t>
                </a:r>
                <a:r>
                  <a:rPr lang="en-US" dirty="0" smtClean="0"/>
                  <a:t>= ½ I w</a:t>
                </a:r>
                <a:r>
                  <a:rPr lang="en-US" baseline="30000" dirty="0" smtClean="0"/>
                  <a:t>2</a:t>
                </a:r>
                <a:endParaRPr lang="en-US" dirty="0"/>
              </a:p>
              <a:p>
                <a:r>
                  <a:rPr lang="en-US" dirty="0" smtClean="0"/>
                  <a:t>So mg(L/2</a:t>
                </a:r>
                <a:r>
                  <a:rPr lang="en-US" dirty="0"/>
                  <a:t>) = ½ I </a:t>
                </a:r>
                <a:r>
                  <a:rPr lang="en-US" dirty="0" smtClean="0"/>
                  <a:t>w</a:t>
                </a:r>
                <a:r>
                  <a:rPr lang="en-US" baseline="30000" dirty="0" smtClean="0"/>
                  <a:t>2</a:t>
                </a:r>
                <a:endParaRPr lang="en-US" dirty="0" smtClean="0"/>
              </a:p>
              <a:p>
                <a:r>
                  <a:rPr lang="en-US" dirty="0" err="1" smtClean="0"/>
                  <a:t>mgL</a:t>
                </a:r>
                <a:r>
                  <a:rPr lang="en-US" dirty="0" smtClean="0"/>
                  <a:t> </a:t>
                </a:r>
                <a:r>
                  <a:rPr lang="en-US" dirty="0"/>
                  <a:t>= </a:t>
                </a:r>
                <a:r>
                  <a:rPr lang="en-US" dirty="0" smtClean="0"/>
                  <a:t> </a:t>
                </a:r>
                <a:r>
                  <a:rPr lang="en-US" dirty="0"/>
                  <a:t>I </a:t>
                </a:r>
                <a:r>
                  <a:rPr lang="en-US" dirty="0" smtClean="0"/>
                  <a:t>w</a:t>
                </a:r>
                <a:r>
                  <a:rPr lang="en-US" baseline="30000" dirty="0" smtClean="0"/>
                  <a:t>2</a:t>
                </a:r>
                <a:endParaRPr lang="en-US" dirty="0" smtClean="0"/>
              </a:p>
              <a:p>
                <a:r>
                  <a:rPr lang="en-US" dirty="0" smtClean="0"/>
                  <a:t>but </a:t>
                </a:r>
                <a:r>
                  <a:rPr lang="en-US" dirty="0"/>
                  <a:t>I = (1/3) m </a:t>
                </a:r>
                <a:r>
                  <a:rPr lang="en-US" dirty="0" smtClean="0"/>
                  <a:t>L</a:t>
                </a:r>
                <a:r>
                  <a:rPr lang="en-US" baseline="30000" dirty="0" smtClean="0"/>
                  <a:t>2</a:t>
                </a:r>
                <a:endParaRPr lang="en-US" dirty="0"/>
              </a:p>
              <a:p>
                <a:r>
                  <a:rPr lang="en-US" dirty="0" err="1" smtClean="0"/>
                  <a:t>mgL</a:t>
                </a:r>
                <a:r>
                  <a:rPr lang="en-US" dirty="0" smtClean="0"/>
                  <a:t> </a:t>
                </a:r>
                <a:r>
                  <a:rPr lang="en-US" dirty="0"/>
                  <a:t>= (1/3) m </a:t>
                </a:r>
                <a:r>
                  <a:rPr lang="en-US" dirty="0" smtClean="0"/>
                  <a:t>L</a:t>
                </a:r>
                <a:r>
                  <a:rPr lang="en-US" baseline="30000" dirty="0" smtClean="0"/>
                  <a:t>2</a:t>
                </a:r>
                <a:r>
                  <a:rPr lang="en-US" dirty="0" smtClean="0"/>
                  <a:t> w</a:t>
                </a:r>
                <a:r>
                  <a:rPr lang="en-US" baseline="30000" dirty="0" smtClean="0"/>
                  <a:t>2</a:t>
                </a:r>
                <a:endParaRPr lang="en-US" dirty="0"/>
              </a:p>
              <a:p>
                <a:r>
                  <a:rPr lang="en-US" dirty="0" smtClean="0"/>
                  <a:t>g </a:t>
                </a:r>
                <a:r>
                  <a:rPr lang="en-US" dirty="0"/>
                  <a:t>= (</a:t>
                </a:r>
                <a:r>
                  <a:rPr lang="en-US" dirty="0" smtClean="0"/>
                  <a:t>1/3)Lw</a:t>
                </a:r>
                <a:r>
                  <a:rPr lang="en-US" baseline="30000" dirty="0" smtClean="0"/>
                  <a:t>2</a:t>
                </a:r>
                <a:r>
                  <a:rPr lang="en-US" dirty="0"/>
                  <a:t> </a:t>
                </a:r>
              </a:p>
              <a:p>
                <a:r>
                  <a:rPr lang="en-US" dirty="0" smtClean="0"/>
                  <a:t>w</a:t>
                </a:r>
                <a:r>
                  <a:rPr lang="en-US" baseline="30000" dirty="0" smtClean="0"/>
                  <a:t>2</a:t>
                </a:r>
                <a:r>
                  <a:rPr lang="en-US" dirty="0" smtClean="0"/>
                  <a:t>= </a:t>
                </a:r>
                <a:r>
                  <a:rPr lang="en-US" dirty="0"/>
                  <a:t>3g/L </a:t>
                </a:r>
              </a:p>
              <a:p>
                <a:r>
                  <a:rPr lang="en-US" dirty="0" smtClean="0"/>
                  <a:t>w </a:t>
                </a:r>
                <a:r>
                  <a:rPr lang="en-US" dirty="0"/>
                  <a:t>= </a:t>
                </a:r>
                <a14:m>
                  <m:oMath xmlns:m="http://schemas.openxmlformats.org/officeDocument/2006/math">
                    <m:rad>
                      <m:radPr>
                        <m:degHide m:val="on"/>
                        <m:ctrlPr>
                          <a:rPr lang="en-US" i="1" dirty="0" smtClean="0">
                            <a:latin typeface="Cambria Math" panose="02040503050406030204" pitchFamily="18" charset="0"/>
                          </a:rPr>
                        </m:ctrlPr>
                      </m:radPr>
                      <m:deg/>
                      <m:e>
                        <m:r>
                          <a:rPr lang="en-US" b="0" i="1" dirty="0" smtClean="0">
                            <a:latin typeface="Cambria Math" panose="02040503050406030204" pitchFamily="18" charset="0"/>
                          </a:rPr>
                          <m:t>3</m:t>
                        </m:r>
                        <m:r>
                          <a:rPr lang="en-US" b="0" i="1" dirty="0" smtClean="0">
                            <a:latin typeface="Cambria Math" panose="02040503050406030204" pitchFamily="18" charset="0"/>
                          </a:rPr>
                          <m:t>𝑔</m:t>
                        </m:r>
                        <m:r>
                          <a:rPr lang="en-US" b="0" i="1" dirty="0" smtClean="0">
                            <a:latin typeface="Cambria Math" panose="02040503050406030204" pitchFamily="18" charset="0"/>
                          </a:rPr>
                          <m:t>/</m:t>
                        </m:r>
                        <m:r>
                          <a:rPr lang="en-US" b="0" i="1" dirty="0" smtClean="0">
                            <a:latin typeface="Cambria Math" panose="02040503050406030204" pitchFamily="18" charset="0"/>
                          </a:rPr>
                          <m:t>𝐿</m:t>
                        </m:r>
                      </m:e>
                    </m:rad>
                  </m:oMath>
                </a14:m>
                <a:endParaRPr lang="en-US" dirty="0" smtClean="0"/>
              </a:p>
              <a:p>
                <a:r>
                  <a:rPr lang="en-US" dirty="0" smtClean="0"/>
                  <a:t>w </a:t>
                </a:r>
                <a:r>
                  <a:rPr lang="en-US" dirty="0"/>
                  <a:t>= </a:t>
                </a:r>
                <a14:m>
                  <m:oMath xmlns:m="http://schemas.openxmlformats.org/officeDocument/2006/math">
                    <m:rad>
                      <m:radPr>
                        <m:degHide m:val="on"/>
                        <m:ctrlPr>
                          <a:rPr lang="en-US" i="1" dirty="0">
                            <a:latin typeface="Cambria Math" panose="02040503050406030204" pitchFamily="18" charset="0"/>
                          </a:rPr>
                        </m:ctrlPr>
                      </m:radPr>
                      <m:deg/>
                      <m:e>
                        <m:r>
                          <a:rPr lang="en-US" i="1" dirty="0">
                            <a:latin typeface="Cambria Math" panose="02040503050406030204" pitchFamily="18" charset="0"/>
                          </a:rPr>
                          <m:t>3</m:t>
                        </m:r>
                        <m:r>
                          <a:rPr lang="en-US" b="0" i="1" dirty="0" smtClean="0">
                            <a:latin typeface="Cambria Math" panose="02040503050406030204" pitchFamily="18" charset="0"/>
                          </a:rPr>
                          <m:t>(9.8)</m:t>
                        </m:r>
                        <m:r>
                          <a:rPr lang="en-US" i="1" dirty="0">
                            <a:latin typeface="Cambria Math" panose="02040503050406030204" pitchFamily="18" charset="0"/>
                          </a:rPr>
                          <m:t>/</m:t>
                        </m:r>
                        <m:r>
                          <a:rPr lang="en-US" b="0" i="1" dirty="0" smtClean="0">
                            <a:latin typeface="Cambria Math" panose="02040503050406030204" pitchFamily="18" charset="0"/>
                          </a:rPr>
                          <m:t>3</m:t>
                        </m:r>
                      </m:e>
                    </m:rad>
                  </m:oMath>
                </a14:m>
                <a:endParaRPr lang="en-US" dirty="0"/>
              </a:p>
              <a:p>
                <a:r>
                  <a:rPr lang="en-US" dirty="0" smtClean="0"/>
                  <a:t>w= </a:t>
                </a:r>
                <a14:m>
                  <m:oMath xmlns:m="http://schemas.openxmlformats.org/officeDocument/2006/math">
                    <m:rad>
                      <m:radPr>
                        <m:degHide m:val="on"/>
                        <m:ctrlPr>
                          <a:rPr lang="en-US" i="1" dirty="0" smtClean="0">
                            <a:latin typeface="Cambria Math" panose="02040503050406030204" pitchFamily="18" charset="0"/>
                          </a:rPr>
                        </m:ctrlPr>
                      </m:radPr>
                      <m:deg/>
                      <m:e>
                        <m:r>
                          <a:rPr lang="en-US" b="0" i="1" dirty="0" smtClean="0">
                            <a:latin typeface="Cambria Math" panose="02040503050406030204" pitchFamily="18" charset="0"/>
                          </a:rPr>
                          <m:t>9.8</m:t>
                        </m:r>
                      </m:e>
                    </m:rad>
                    <m:r>
                      <a:rPr lang="en-US" b="0" i="1" dirty="0" smtClean="0">
                        <a:latin typeface="Cambria Math" panose="02040503050406030204" pitchFamily="18" charset="0"/>
                      </a:rPr>
                      <m:t>= </m:t>
                    </m:r>
                  </m:oMath>
                </a14:m>
                <a:r>
                  <a:rPr lang="en-US" dirty="0" smtClean="0"/>
                  <a:t>3.13049517</a:t>
                </a:r>
                <a:r>
                  <a:rPr lang="en-US" dirty="0"/>
                  <a:t> </a:t>
                </a:r>
              </a:p>
              <a:p>
                <a:r>
                  <a:rPr lang="en-US" dirty="0" smtClean="0"/>
                  <a:t>w= </a:t>
                </a:r>
                <a:r>
                  <a:rPr lang="en-US" dirty="0"/>
                  <a:t>v/L </a:t>
                </a:r>
              </a:p>
              <a:p>
                <a:r>
                  <a:rPr lang="en-US" dirty="0" smtClean="0"/>
                  <a:t>so </a:t>
                </a:r>
                <a:r>
                  <a:rPr lang="en-US" dirty="0"/>
                  <a:t>v = L </a:t>
                </a:r>
                <a:r>
                  <a:rPr lang="en-US" dirty="0" smtClean="0"/>
                  <a:t>(w) </a:t>
                </a:r>
                <a:r>
                  <a:rPr lang="en-US" dirty="0"/>
                  <a:t>= 3 (3.13049517)= 9.39148551 m/s </a:t>
                </a:r>
              </a:p>
              <a:p>
                <a:r>
                  <a:rPr lang="en-US" dirty="0" smtClean="0"/>
                  <a:t>v</a:t>
                </a:r>
                <a:r>
                  <a:rPr lang="en-US" dirty="0"/>
                  <a:t>= 9.39 m/s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8417" y="922638"/>
                <a:ext cx="11150987" cy="5807676"/>
              </a:xfrm>
              <a:blipFill rotWithShape="0">
                <a:blip r:embed="rId2"/>
                <a:stretch>
                  <a:fillRect l="-328" t="-1679"/>
                </a:stretch>
              </a:blipFill>
            </p:spPr>
            <p:txBody>
              <a:bodyPr/>
              <a:lstStyle/>
              <a:p>
                <a:r>
                  <a:rPr lang="en-US">
                    <a:noFill/>
                  </a:rPr>
                  <a:t> </a:t>
                </a:r>
              </a:p>
            </p:txBody>
          </p:sp>
        </mc:Fallback>
      </mc:AlternateContent>
    </p:spTree>
    <p:extLst>
      <p:ext uri="{BB962C8B-B14F-4D97-AF65-F5344CB8AC3E}">
        <p14:creationId xmlns:p14="http://schemas.microsoft.com/office/powerpoint/2010/main" val="333511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3" name="Content Placeholder 2"/>
          <p:cNvSpPr>
            <a:spLocks noGrp="1"/>
          </p:cNvSpPr>
          <p:nvPr>
            <p:ph idx="1"/>
          </p:nvPr>
        </p:nvSpPr>
        <p:spPr/>
        <p:txBody>
          <a:bodyPr/>
          <a:lstStyle/>
          <a:p>
            <a:r>
              <a:rPr lang="en-US" dirty="0"/>
              <a:t>I have a wheel with a diameter of 26 </a:t>
            </a:r>
            <a:r>
              <a:rPr lang="en-US" dirty="0" smtClean="0"/>
              <a:t>cm </a:t>
            </a:r>
            <a:r>
              <a:rPr lang="en-US" dirty="0"/>
              <a:t>that weighs </a:t>
            </a:r>
            <a:r>
              <a:rPr lang="en-US" dirty="0" smtClean="0"/>
              <a:t>50 kg that </a:t>
            </a:r>
            <a:r>
              <a:rPr lang="en-US" dirty="0"/>
              <a:t>is spinning at </a:t>
            </a:r>
            <a:r>
              <a:rPr lang="en-US" dirty="0" smtClean="0"/>
              <a:t>30 m/s....</a:t>
            </a:r>
            <a:br>
              <a:rPr lang="en-US" dirty="0" smtClean="0"/>
            </a:br>
            <a:r>
              <a:rPr lang="en-US" dirty="0"/>
              <a:t>How much torque is needed to accelerate the wheel to </a:t>
            </a:r>
            <a:r>
              <a:rPr lang="en-US" dirty="0" smtClean="0"/>
              <a:t>35 m/s in </a:t>
            </a:r>
            <a:r>
              <a:rPr lang="en-US" dirty="0"/>
              <a:t>2.0 seconds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583247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59" y="0"/>
            <a:ext cx="10515600" cy="1325563"/>
          </a:xfrm>
        </p:spPr>
        <p:txBody>
          <a:bodyPr/>
          <a:lstStyle/>
          <a:p>
            <a:r>
              <a:rPr lang="en-US" dirty="0" smtClean="0"/>
              <a:t>Torque Example Problem</a:t>
            </a:r>
            <a:endParaRPr lang="en-US" dirty="0"/>
          </a:p>
        </p:txBody>
      </p:sp>
      <p:sp>
        <p:nvSpPr>
          <p:cNvPr id="3" name="Content Placeholder 2"/>
          <p:cNvSpPr>
            <a:spLocks noGrp="1"/>
          </p:cNvSpPr>
          <p:nvPr>
            <p:ph idx="1"/>
          </p:nvPr>
        </p:nvSpPr>
        <p:spPr>
          <a:xfrm>
            <a:off x="238897" y="1400432"/>
            <a:ext cx="11114903" cy="5206314"/>
          </a:xfrm>
        </p:spPr>
        <p:txBody>
          <a:bodyPr>
            <a:normAutofit fontScale="70000" lnSpcReduction="20000"/>
          </a:bodyPr>
          <a:lstStyle/>
          <a:p>
            <a:r>
              <a:rPr lang="en-US" dirty="0" smtClean="0"/>
              <a:t>R = .13 m</a:t>
            </a:r>
          </a:p>
          <a:p>
            <a:r>
              <a:rPr lang="en-US" dirty="0" smtClean="0"/>
              <a:t>m = 50 kg</a:t>
            </a:r>
          </a:p>
          <a:p>
            <a:r>
              <a:rPr lang="en-US" dirty="0" smtClean="0"/>
              <a:t>V</a:t>
            </a:r>
            <a:r>
              <a:rPr lang="en-US" baseline="-25000" dirty="0" smtClean="0"/>
              <a:t>i </a:t>
            </a:r>
            <a:r>
              <a:rPr lang="en-US" dirty="0" smtClean="0"/>
              <a:t>= 30 m/s</a:t>
            </a:r>
          </a:p>
          <a:p>
            <a:r>
              <a:rPr lang="en-US" dirty="0" err="1" smtClean="0"/>
              <a:t>v</a:t>
            </a:r>
            <a:r>
              <a:rPr lang="en-US" baseline="-25000" dirty="0" err="1" smtClean="0"/>
              <a:t>f</a:t>
            </a:r>
            <a:r>
              <a:rPr lang="en-US" dirty="0"/>
              <a:t> </a:t>
            </a:r>
            <a:r>
              <a:rPr lang="en-US" dirty="0" smtClean="0"/>
              <a:t>= 35 m/s</a:t>
            </a:r>
          </a:p>
          <a:p>
            <a:r>
              <a:rPr lang="en-US" dirty="0" smtClean="0"/>
              <a:t>t = 2.0 s</a:t>
            </a:r>
          </a:p>
          <a:p>
            <a:r>
              <a:rPr lang="en-US" dirty="0" smtClean="0"/>
              <a:t>τ = ?</a:t>
            </a:r>
          </a:p>
          <a:p>
            <a:r>
              <a:rPr lang="en-US" dirty="0" smtClean="0"/>
              <a:t>τ = I ɑ</a:t>
            </a:r>
          </a:p>
          <a:p>
            <a:r>
              <a:rPr lang="en-US" dirty="0" smtClean="0"/>
              <a:t>ɑ = (</a:t>
            </a:r>
            <a:r>
              <a:rPr lang="en-US" dirty="0" err="1" smtClean="0"/>
              <a:t>w</a:t>
            </a:r>
            <a:r>
              <a:rPr lang="en-US" baseline="-25000" dirty="0" err="1" smtClean="0"/>
              <a:t>f</a:t>
            </a:r>
            <a:r>
              <a:rPr lang="en-US" dirty="0" err="1" smtClean="0"/>
              <a:t>-w</a:t>
            </a:r>
            <a:r>
              <a:rPr lang="en-US" baseline="-25000" dirty="0" err="1" smtClean="0"/>
              <a:t>i</a:t>
            </a:r>
            <a:r>
              <a:rPr lang="en-US" dirty="0" smtClean="0"/>
              <a:t>)/t = </a:t>
            </a:r>
          </a:p>
          <a:p>
            <a:r>
              <a:rPr lang="en-US" dirty="0" smtClean="0"/>
              <a:t>(35/.13 – 30/.13)/2 </a:t>
            </a:r>
          </a:p>
          <a:p>
            <a:r>
              <a:rPr lang="en-US" dirty="0" smtClean="0"/>
              <a:t>= 19.23 rad/s</a:t>
            </a:r>
            <a:r>
              <a:rPr lang="en-US" baseline="30000" dirty="0" smtClean="0"/>
              <a:t>2</a:t>
            </a:r>
            <a:endParaRPr lang="en-US" dirty="0" smtClean="0"/>
          </a:p>
          <a:p>
            <a:r>
              <a:rPr lang="en-US" dirty="0" smtClean="0"/>
              <a:t>I = ½ mR</a:t>
            </a:r>
            <a:r>
              <a:rPr lang="en-US" baseline="30000" dirty="0" smtClean="0"/>
              <a:t>2</a:t>
            </a:r>
            <a:endParaRPr lang="en-US" dirty="0" smtClean="0"/>
          </a:p>
          <a:p>
            <a:r>
              <a:rPr lang="en-US" dirty="0" smtClean="0"/>
              <a:t>= .5 * 50 *.13</a:t>
            </a:r>
            <a:r>
              <a:rPr lang="en-US" baseline="30000" dirty="0" smtClean="0"/>
              <a:t>2</a:t>
            </a:r>
          </a:p>
          <a:p>
            <a:r>
              <a:rPr lang="en-US" baseline="30000" dirty="0" smtClean="0"/>
              <a:t>=</a:t>
            </a:r>
            <a:r>
              <a:rPr lang="en-US" dirty="0" smtClean="0"/>
              <a:t> .4225 kgm</a:t>
            </a:r>
            <a:r>
              <a:rPr lang="en-US" baseline="30000" dirty="0" smtClean="0"/>
              <a:t>2</a:t>
            </a:r>
            <a:endParaRPr lang="en-US" dirty="0" smtClean="0"/>
          </a:p>
          <a:p>
            <a:r>
              <a:rPr lang="en-US" dirty="0"/>
              <a:t>τ = I </a:t>
            </a:r>
            <a:r>
              <a:rPr lang="en-US" dirty="0" smtClean="0"/>
              <a:t>ɑ = 19.23 *.4225</a:t>
            </a:r>
          </a:p>
          <a:p>
            <a:r>
              <a:rPr lang="en-US" dirty="0" smtClean="0"/>
              <a:t>= 8.1 N-m</a:t>
            </a:r>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6605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Attwood Machine</a:t>
            </a:r>
            <a:endParaRPr lang="en-US" dirty="0"/>
          </a:p>
        </p:txBody>
      </p:sp>
      <p:sp>
        <p:nvSpPr>
          <p:cNvPr id="3" name="Content Placeholder 2"/>
          <p:cNvSpPr>
            <a:spLocks noGrp="1"/>
          </p:cNvSpPr>
          <p:nvPr>
            <p:ph idx="1"/>
          </p:nvPr>
        </p:nvSpPr>
        <p:spPr/>
        <p:txBody>
          <a:bodyPr>
            <a:normAutofit/>
          </a:bodyPr>
          <a:lstStyle/>
          <a:p>
            <a:r>
              <a:rPr lang="en-US" dirty="0" smtClean="0"/>
              <a:t>An Attwood </a:t>
            </a:r>
            <a:r>
              <a:rPr lang="en-US" dirty="0"/>
              <a:t>machine is constructed by mounting a well-lubricated pulley (not necessarily a ring/disc), whose radius is 6.00cm on an axle and passing a rope over the pulley. Each end of the rope is attached to a different mass of 3.0 kg and 2.0kg so they both hang vertically. when released from rest, a motion detector measures the descending mass's acceleration as </a:t>
            </a:r>
            <a:r>
              <a:rPr lang="en-US" dirty="0" smtClean="0"/>
              <a:t>0.70m/s</a:t>
            </a:r>
            <a:r>
              <a:rPr lang="en-US" baseline="30000" dirty="0" smtClean="0"/>
              <a:t>2</a:t>
            </a:r>
            <a:r>
              <a:rPr lang="en-US" dirty="0"/>
              <a:t>. The mass of the pulley is 4.00kg. </a:t>
            </a:r>
            <a:endParaRPr lang="en-US" dirty="0" smtClean="0"/>
          </a:p>
          <a:p>
            <a:r>
              <a:rPr lang="en-US" dirty="0" smtClean="0"/>
              <a:t>a</a:t>
            </a:r>
            <a:r>
              <a:rPr lang="en-US" dirty="0"/>
              <a:t>.) Find the rotational inertia of the pulley. </a:t>
            </a:r>
            <a:endParaRPr lang="en-US" dirty="0" smtClean="0"/>
          </a:p>
          <a:p>
            <a:r>
              <a:rPr lang="en-US" dirty="0" smtClean="0"/>
              <a:t>b</a:t>
            </a:r>
            <a:r>
              <a:rPr lang="en-US" dirty="0"/>
              <a:t>) find the kinetic energy of the ENTIRE system when the mass has fallen 3.5 m</a:t>
            </a:r>
            <a:r>
              <a:rPr lang="en-US" dirty="0" smtClean="0"/>
              <a:t>.</a:t>
            </a:r>
            <a:br>
              <a:rPr lang="en-US" dirty="0" smtClean="0"/>
            </a:br>
            <a:endParaRPr lang="en-US" dirty="0"/>
          </a:p>
        </p:txBody>
      </p:sp>
    </p:spTree>
    <p:extLst>
      <p:ext uri="{BB962C8B-B14F-4D97-AF65-F5344CB8AC3E}">
        <p14:creationId xmlns:p14="http://schemas.microsoft.com/office/powerpoint/2010/main" val="465732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Attwood Solution</a:t>
            </a:r>
            <a:endParaRPr lang="en-US" dirty="0"/>
          </a:p>
        </p:txBody>
      </p:sp>
      <p:sp>
        <p:nvSpPr>
          <p:cNvPr id="3" name="Content Placeholder 2"/>
          <p:cNvSpPr>
            <a:spLocks noGrp="1"/>
          </p:cNvSpPr>
          <p:nvPr>
            <p:ph idx="1"/>
          </p:nvPr>
        </p:nvSpPr>
        <p:spPr/>
        <p:txBody>
          <a:bodyPr>
            <a:normAutofit lnSpcReduction="10000"/>
          </a:bodyPr>
          <a:lstStyle/>
          <a:p>
            <a:r>
              <a:rPr lang="en-US" dirty="0"/>
              <a:t>Lets call the larger mass M and the smaller mass m </a:t>
            </a:r>
          </a:p>
          <a:p>
            <a:r>
              <a:rPr lang="en-US" dirty="0" smtClean="0"/>
              <a:t>Mg </a:t>
            </a:r>
            <a:r>
              <a:rPr lang="en-US" dirty="0"/>
              <a:t>- mg - F = (M + m) a </a:t>
            </a:r>
          </a:p>
          <a:p>
            <a:r>
              <a:rPr lang="en-US" dirty="0" smtClean="0"/>
              <a:t>F </a:t>
            </a:r>
            <a:r>
              <a:rPr lang="en-US" dirty="0"/>
              <a:t>= g(M - m) - a(M + m) = </a:t>
            </a:r>
            <a:endParaRPr lang="en-US" dirty="0" smtClean="0"/>
          </a:p>
          <a:p>
            <a:r>
              <a:rPr lang="en-US" dirty="0" smtClean="0"/>
              <a:t>9.81 m/s</a:t>
            </a:r>
            <a:r>
              <a:rPr lang="en-US" baseline="30000" dirty="0" smtClean="0"/>
              <a:t>2</a:t>
            </a:r>
            <a:r>
              <a:rPr lang="en-US" dirty="0" smtClean="0"/>
              <a:t>(3 </a:t>
            </a:r>
            <a:r>
              <a:rPr lang="en-US" dirty="0"/>
              <a:t>kg - 2 kg) - 0.70 </a:t>
            </a:r>
            <a:r>
              <a:rPr lang="en-US" dirty="0" smtClean="0"/>
              <a:t>m/s</a:t>
            </a:r>
            <a:r>
              <a:rPr lang="en-US" baseline="30000" dirty="0" smtClean="0"/>
              <a:t>2</a:t>
            </a:r>
            <a:r>
              <a:rPr lang="en-US" dirty="0" smtClean="0"/>
              <a:t>(3 </a:t>
            </a:r>
            <a:r>
              <a:rPr lang="en-US" dirty="0"/>
              <a:t>kg + 2 kg) </a:t>
            </a:r>
          </a:p>
          <a:p>
            <a:r>
              <a:rPr lang="en-US" dirty="0" smtClean="0"/>
              <a:t>F </a:t>
            </a:r>
            <a:r>
              <a:rPr lang="en-US" dirty="0"/>
              <a:t>= 6.31 N </a:t>
            </a:r>
          </a:p>
          <a:p>
            <a:r>
              <a:rPr lang="en-US" dirty="0" smtClean="0"/>
              <a:t>But </a:t>
            </a:r>
            <a:r>
              <a:rPr lang="en-US" dirty="0"/>
              <a:t>also F = Torque/r = I * </a:t>
            </a:r>
            <a:r>
              <a:rPr lang="en-US" dirty="0" smtClean="0"/>
              <a:t>α/r </a:t>
            </a:r>
            <a:r>
              <a:rPr lang="en-US" dirty="0"/>
              <a:t>= </a:t>
            </a:r>
            <a:r>
              <a:rPr lang="en-US" dirty="0"/>
              <a:t>I * </a:t>
            </a:r>
            <a:r>
              <a:rPr lang="en-US" dirty="0" smtClean="0"/>
              <a:t>a/r</a:t>
            </a:r>
            <a:r>
              <a:rPr lang="en-US" baseline="30000" dirty="0" smtClean="0"/>
              <a:t>2</a:t>
            </a:r>
            <a:r>
              <a:rPr lang="en-US" dirty="0"/>
              <a:t> </a:t>
            </a:r>
          </a:p>
          <a:p>
            <a:r>
              <a:rPr lang="en-US" dirty="0" smtClean="0"/>
              <a:t>I </a:t>
            </a:r>
            <a:r>
              <a:rPr lang="en-US" dirty="0"/>
              <a:t>= F * </a:t>
            </a:r>
            <a:r>
              <a:rPr lang="en-US" dirty="0" smtClean="0"/>
              <a:t>r</a:t>
            </a:r>
            <a:r>
              <a:rPr lang="en-US" baseline="30000" dirty="0" smtClean="0"/>
              <a:t>2</a:t>
            </a:r>
            <a:r>
              <a:rPr lang="en-US" dirty="0" smtClean="0"/>
              <a:t>/a</a:t>
            </a:r>
            <a:r>
              <a:rPr lang="en-US" dirty="0"/>
              <a:t> </a:t>
            </a:r>
          </a:p>
          <a:p>
            <a:r>
              <a:rPr lang="en-US" dirty="0" smtClean="0"/>
              <a:t>I </a:t>
            </a:r>
            <a:r>
              <a:rPr lang="en-US" dirty="0"/>
              <a:t>= (6.31 N) * (</a:t>
            </a:r>
            <a:r>
              <a:rPr lang="en-US" dirty="0" smtClean="0"/>
              <a:t>0.06m)</a:t>
            </a:r>
            <a:r>
              <a:rPr lang="en-US" baseline="30000" dirty="0" smtClean="0"/>
              <a:t>2</a:t>
            </a:r>
            <a:r>
              <a:rPr lang="en-US" dirty="0"/>
              <a:t>/(0.70 </a:t>
            </a:r>
            <a:r>
              <a:rPr lang="en-US" dirty="0" smtClean="0"/>
              <a:t>m/s</a:t>
            </a:r>
            <a:r>
              <a:rPr lang="en-US" baseline="30000" dirty="0" smtClean="0"/>
              <a:t>2</a:t>
            </a:r>
            <a:r>
              <a:rPr lang="en-US" dirty="0"/>
              <a:t>) </a:t>
            </a:r>
          </a:p>
          <a:p>
            <a:r>
              <a:rPr lang="en-US" dirty="0" smtClean="0"/>
              <a:t>I </a:t>
            </a:r>
            <a:r>
              <a:rPr lang="en-US" dirty="0"/>
              <a:t>= 0.032 </a:t>
            </a:r>
            <a:r>
              <a:rPr lang="en-US" dirty="0" smtClean="0"/>
              <a:t>kg-m</a:t>
            </a:r>
            <a:r>
              <a:rPr lang="en-US" baseline="30000" dirty="0" smtClean="0"/>
              <a:t>2</a:t>
            </a:r>
            <a:r>
              <a:rPr lang="en-US" dirty="0"/>
              <a:t> </a:t>
            </a:r>
          </a:p>
        </p:txBody>
      </p:sp>
    </p:spTree>
    <p:extLst>
      <p:ext uri="{BB962C8B-B14F-4D97-AF65-F5344CB8AC3E}">
        <p14:creationId xmlns:p14="http://schemas.microsoft.com/office/powerpoint/2010/main" val="251627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827" y="169240"/>
            <a:ext cx="10515600" cy="858666"/>
          </a:xfrm>
        </p:spPr>
        <p:txBody>
          <a:bodyPr/>
          <a:lstStyle/>
          <a:p>
            <a:r>
              <a:rPr lang="en-US" dirty="0" smtClean="0"/>
              <a:t>Attwood Solution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27906"/>
                <a:ext cx="10896600" cy="5830094"/>
              </a:xfrm>
            </p:spPr>
            <p:txBody>
              <a:bodyPr>
                <a:noAutofit/>
              </a:bodyPr>
              <a:lstStyle/>
              <a:p>
                <a:r>
                  <a:rPr lang="en-US" sz="1600" dirty="0" smtClean="0"/>
                  <a:t>Total </a:t>
                </a:r>
                <a:r>
                  <a:rPr lang="en-US" sz="1600" dirty="0"/>
                  <a:t>KE = translational KE plus rotational KE </a:t>
                </a:r>
              </a:p>
              <a:p>
                <a:r>
                  <a:rPr lang="en-US" sz="1600" dirty="0" err="1" smtClean="0"/>
                  <a:t>KE</a:t>
                </a:r>
                <a:r>
                  <a:rPr lang="en-US" sz="1600" baseline="-25000" dirty="0" err="1" smtClean="0"/>
                  <a:t>t</a:t>
                </a:r>
                <a:r>
                  <a:rPr lang="en-US" sz="1600" dirty="0" smtClean="0"/>
                  <a:t> </a:t>
                </a:r>
                <a:r>
                  <a:rPr lang="en-US" sz="1600" dirty="0"/>
                  <a:t>= (1/2) (M + m) </a:t>
                </a:r>
                <a:r>
                  <a:rPr lang="en-US" sz="1600" dirty="0" smtClean="0"/>
                  <a:t>v</a:t>
                </a:r>
                <a:r>
                  <a:rPr lang="en-US" sz="1600" baseline="30000" dirty="0" smtClean="0"/>
                  <a:t>2</a:t>
                </a:r>
                <a:r>
                  <a:rPr lang="en-US" sz="1600" dirty="0"/>
                  <a:t> </a:t>
                </a:r>
              </a:p>
              <a:p>
                <a:r>
                  <a:rPr lang="en-US" sz="1600" dirty="0" err="1" smtClean="0"/>
                  <a:t>KE</a:t>
                </a:r>
                <a:r>
                  <a:rPr lang="en-US" sz="1600" baseline="-25000" dirty="0" err="1" smtClean="0"/>
                  <a:t>r</a:t>
                </a:r>
                <a:r>
                  <a:rPr lang="en-US" sz="1600" dirty="0" smtClean="0"/>
                  <a:t> </a:t>
                </a:r>
                <a:r>
                  <a:rPr lang="en-US" sz="1600" dirty="0"/>
                  <a:t>= (1/2) I </a:t>
                </a:r>
                <a:r>
                  <a:rPr lang="en-US" sz="1600" dirty="0" smtClean="0"/>
                  <a:t>w</a:t>
                </a:r>
                <a:r>
                  <a:rPr lang="en-US" sz="1600" baseline="30000" dirty="0" smtClean="0"/>
                  <a:t>2</a:t>
                </a:r>
                <a:r>
                  <a:rPr lang="en-US" sz="1600" baseline="30000" dirty="0"/>
                  <a:t> </a:t>
                </a:r>
                <a:endParaRPr lang="en-US" sz="1600" dirty="0"/>
              </a:p>
              <a:p>
                <a:r>
                  <a:rPr lang="en-US" sz="1600" dirty="0" smtClean="0"/>
                  <a:t>w </a:t>
                </a:r>
                <a:r>
                  <a:rPr lang="en-US" sz="1600" dirty="0"/>
                  <a:t>= v/r </a:t>
                </a:r>
              </a:p>
              <a:p>
                <a:r>
                  <a:rPr lang="en-US" sz="1600" dirty="0" smtClean="0"/>
                  <a:t>KE </a:t>
                </a:r>
                <a:r>
                  <a:rPr lang="en-US" sz="1600" dirty="0"/>
                  <a:t>total = (1/2) (M + m) </a:t>
                </a:r>
                <a:r>
                  <a:rPr lang="en-US" sz="1600" dirty="0" smtClean="0"/>
                  <a:t>v</a:t>
                </a:r>
                <a:r>
                  <a:rPr lang="en-US" sz="1600" baseline="30000" dirty="0" smtClean="0"/>
                  <a:t>2</a:t>
                </a:r>
                <a:r>
                  <a:rPr lang="en-US" sz="1600" dirty="0" smtClean="0"/>
                  <a:t> </a:t>
                </a:r>
                <a:r>
                  <a:rPr lang="en-US" sz="1600" dirty="0"/>
                  <a:t>+ (1/2) I (</a:t>
                </a:r>
                <a:r>
                  <a:rPr lang="en-US" sz="1600" dirty="0" smtClean="0"/>
                  <a:t>v</a:t>
                </a:r>
                <a:r>
                  <a:rPr lang="en-US" sz="1600" baseline="30000" dirty="0" smtClean="0"/>
                  <a:t>2</a:t>
                </a:r>
                <a:r>
                  <a:rPr lang="en-US" sz="1600" dirty="0" smtClean="0"/>
                  <a:t>/r</a:t>
                </a:r>
                <a:r>
                  <a:rPr lang="en-US" sz="1600" baseline="30000" dirty="0" smtClean="0"/>
                  <a:t>2</a:t>
                </a:r>
                <a:r>
                  <a:rPr lang="en-US" sz="1600" dirty="0"/>
                  <a:t>) </a:t>
                </a:r>
              </a:p>
              <a:p>
                <a:r>
                  <a:rPr lang="en-US" sz="1600" dirty="0" smtClean="0"/>
                  <a:t>KE </a:t>
                </a:r>
                <a:r>
                  <a:rPr lang="en-US" sz="1600" dirty="0"/>
                  <a:t>total = (1/2) </a:t>
                </a:r>
                <a:r>
                  <a:rPr lang="en-US" sz="1600" dirty="0" smtClean="0"/>
                  <a:t>v</a:t>
                </a:r>
                <a:r>
                  <a:rPr lang="en-US" sz="1600" baseline="30000" dirty="0" smtClean="0"/>
                  <a:t>2</a:t>
                </a:r>
                <a:r>
                  <a:rPr lang="en-US" sz="1600" dirty="0" smtClean="0"/>
                  <a:t> </a:t>
                </a:r>
                <a:r>
                  <a:rPr lang="en-US" sz="1600" dirty="0"/>
                  <a:t>[(M + m ) + (</a:t>
                </a:r>
                <a:r>
                  <a:rPr lang="en-US" sz="1600" dirty="0" smtClean="0"/>
                  <a:t>I/r</a:t>
                </a:r>
                <a:r>
                  <a:rPr lang="en-US" sz="1600" baseline="30000" dirty="0" smtClean="0"/>
                  <a:t>2</a:t>
                </a:r>
                <a:r>
                  <a:rPr lang="en-US" sz="1600" dirty="0"/>
                  <a:t>)] </a:t>
                </a:r>
              </a:p>
              <a:p>
                <a:r>
                  <a:rPr lang="en-US" sz="1600" dirty="0" smtClean="0"/>
                  <a:t>Now </a:t>
                </a:r>
                <a:r>
                  <a:rPr lang="en-US" sz="1600" dirty="0"/>
                  <a:t>we just need to find the velocity when distance = 3.5 m </a:t>
                </a:r>
              </a:p>
              <a:p>
                <a:r>
                  <a:rPr lang="en-US" sz="1600" dirty="0" smtClean="0"/>
                  <a:t>v</a:t>
                </a:r>
                <a:r>
                  <a:rPr lang="en-US" sz="1600" baseline="-25000" dirty="0" smtClean="0"/>
                  <a:t>f</a:t>
                </a:r>
                <a:r>
                  <a:rPr lang="en-US" sz="1600" baseline="30000" dirty="0" smtClean="0"/>
                  <a:t>2</a:t>
                </a:r>
                <a:r>
                  <a:rPr lang="en-US" sz="1600" dirty="0" smtClean="0"/>
                  <a:t>=v</a:t>
                </a:r>
                <a:r>
                  <a:rPr lang="en-US" sz="1600" baseline="-25000" dirty="0" smtClean="0"/>
                  <a:t>i</a:t>
                </a:r>
                <a:r>
                  <a:rPr lang="en-US" sz="1600" baseline="30000" dirty="0" smtClean="0"/>
                  <a:t>2</a:t>
                </a:r>
                <a:r>
                  <a:rPr lang="en-US" sz="1600" dirty="0" smtClean="0"/>
                  <a:t>+ 2 a x</a:t>
                </a:r>
                <a:endParaRPr lang="en-US" sz="1600" dirty="0"/>
              </a:p>
              <a:p>
                <a:r>
                  <a:rPr lang="en-US" sz="1600" dirty="0" smtClean="0"/>
                  <a:t>v</a:t>
                </a:r>
                <a:r>
                  <a:rPr lang="en-US" sz="1600" baseline="-25000" dirty="0" smtClean="0"/>
                  <a:t>i</a:t>
                </a:r>
                <a:r>
                  <a:rPr lang="en-US" sz="1600" dirty="0" smtClean="0"/>
                  <a:t>=0</a:t>
                </a:r>
                <a:endParaRPr lang="en-US" sz="1600" dirty="0"/>
              </a:p>
              <a:p>
                <a:r>
                  <a:rPr lang="en-US" sz="1600" dirty="0" smtClean="0"/>
                  <a:t>v</a:t>
                </a:r>
                <a:r>
                  <a:rPr lang="en-US" sz="1600" baseline="-25000" dirty="0" smtClean="0"/>
                  <a:t>f</a:t>
                </a:r>
                <a:r>
                  <a:rPr lang="en-US" sz="1600" baseline="30000" dirty="0" smtClean="0"/>
                  <a:t>2</a:t>
                </a:r>
                <a:r>
                  <a:rPr lang="en-US" sz="1600" dirty="0" smtClean="0"/>
                  <a:t>= </a:t>
                </a:r>
                <a:r>
                  <a:rPr lang="en-US" sz="1600" dirty="0"/>
                  <a:t>2 a </a:t>
                </a:r>
                <a:r>
                  <a:rPr lang="en-US" sz="1600" dirty="0" smtClean="0"/>
                  <a:t>x</a:t>
                </a:r>
                <a:endParaRPr lang="en-US" sz="1600" dirty="0"/>
              </a:p>
              <a:p>
                <a:r>
                  <a:rPr lang="en-US" sz="1600" dirty="0" smtClean="0"/>
                  <a:t>v </a:t>
                </a:r>
                <a:r>
                  <a:rPr lang="en-US" sz="1600" dirty="0"/>
                  <a:t>= </a:t>
                </a:r>
                <a14:m>
                  <m:oMath xmlns:m="http://schemas.openxmlformats.org/officeDocument/2006/math">
                    <m:rad>
                      <m:radPr>
                        <m:degHide m:val="on"/>
                        <m:ctrlPr>
                          <a:rPr lang="en-US" sz="1600" i="1" dirty="0" smtClean="0">
                            <a:latin typeface="Cambria Math" panose="02040503050406030204" pitchFamily="18" charset="0"/>
                          </a:rPr>
                        </m:ctrlPr>
                      </m:radPr>
                      <m:deg/>
                      <m:e>
                        <m:r>
                          <a:rPr lang="en-US" sz="1600" b="0" i="1" dirty="0" smtClean="0">
                            <a:latin typeface="Cambria Math" panose="02040503050406030204" pitchFamily="18" charset="0"/>
                          </a:rPr>
                          <m:t>2</m:t>
                        </m:r>
                        <m:r>
                          <a:rPr lang="en-US" sz="1600" b="0" i="1" dirty="0" smtClean="0">
                            <a:latin typeface="Cambria Math" panose="02040503050406030204" pitchFamily="18" charset="0"/>
                          </a:rPr>
                          <m:t>𝑎𝑥</m:t>
                        </m:r>
                      </m:e>
                    </m:rad>
                  </m:oMath>
                </a14:m>
                <a:r>
                  <a:rPr lang="en-US" sz="1600" dirty="0"/>
                  <a:t> </a:t>
                </a:r>
              </a:p>
              <a:p>
                <a:r>
                  <a:rPr lang="en-US" sz="1600" dirty="0" smtClean="0"/>
                  <a:t>v </a:t>
                </a:r>
                <a:r>
                  <a:rPr lang="en-US" sz="1600" dirty="0"/>
                  <a:t>= </a:t>
                </a:r>
                <a14:m>
                  <m:oMath xmlns:m="http://schemas.openxmlformats.org/officeDocument/2006/math">
                    <m:rad>
                      <m:radPr>
                        <m:degHide m:val="on"/>
                        <m:ctrlPr>
                          <a:rPr lang="en-US" sz="1600" i="1" dirty="0">
                            <a:latin typeface="Cambria Math" panose="02040503050406030204" pitchFamily="18" charset="0"/>
                          </a:rPr>
                        </m:ctrlPr>
                      </m:radPr>
                      <m:deg/>
                      <m:e>
                        <m:r>
                          <a:rPr lang="en-US" sz="1600" i="1" dirty="0">
                            <a:latin typeface="Cambria Math" panose="02040503050406030204" pitchFamily="18" charset="0"/>
                          </a:rPr>
                          <m:t>2</m:t>
                        </m:r>
                        <m:r>
                          <a:rPr lang="en-US" sz="1600" b="0" i="1" dirty="0" smtClean="0">
                            <a:latin typeface="Cambria Math" panose="02040503050406030204" pitchFamily="18" charset="0"/>
                          </a:rPr>
                          <m:t>∗.7∗3.5</m:t>
                        </m:r>
                      </m:e>
                    </m:rad>
                  </m:oMath>
                </a14:m>
                <a:endParaRPr lang="en-US" sz="1600" dirty="0" smtClean="0"/>
              </a:p>
              <a:p>
                <a:r>
                  <a:rPr lang="en-US" sz="1600" dirty="0" smtClean="0"/>
                  <a:t>v </a:t>
                </a:r>
                <a:r>
                  <a:rPr lang="en-US" sz="1600" dirty="0"/>
                  <a:t>= 2.21 m/s </a:t>
                </a:r>
              </a:p>
              <a:p>
                <a:r>
                  <a:rPr lang="en-US" sz="1600" dirty="0" smtClean="0"/>
                  <a:t>KE </a:t>
                </a:r>
                <a:r>
                  <a:rPr lang="en-US" sz="1600" dirty="0"/>
                  <a:t>= (1/2) (2.21 </a:t>
                </a:r>
                <a:r>
                  <a:rPr lang="en-US" sz="1600" dirty="0" smtClean="0"/>
                  <a:t>m/s)</a:t>
                </a:r>
                <a:r>
                  <a:rPr lang="en-US" sz="1600" baseline="30000" dirty="0" smtClean="0"/>
                  <a:t>2 </a:t>
                </a:r>
                <a:r>
                  <a:rPr lang="en-US" sz="1600" dirty="0"/>
                  <a:t>[(3 kg + 2 kg) + (0.032 </a:t>
                </a:r>
                <a:r>
                  <a:rPr lang="en-US" sz="1600" dirty="0" smtClean="0"/>
                  <a:t>kg-m</a:t>
                </a:r>
                <a:r>
                  <a:rPr lang="en-US" sz="1600" baseline="30000" dirty="0" smtClean="0"/>
                  <a:t>2</a:t>
                </a:r>
                <a:r>
                  <a:rPr lang="en-US" sz="1600" dirty="0" smtClean="0"/>
                  <a:t>/(</a:t>
                </a:r>
                <a:r>
                  <a:rPr lang="en-US" sz="1600" dirty="0"/>
                  <a:t>0.06 </a:t>
                </a:r>
                <a:r>
                  <a:rPr lang="en-US" sz="1600" dirty="0" smtClean="0"/>
                  <a:t>m)</a:t>
                </a:r>
                <a:r>
                  <a:rPr lang="en-US" sz="1600" baseline="30000" dirty="0" smtClean="0"/>
                  <a:t>2</a:t>
                </a:r>
                <a:r>
                  <a:rPr lang="en-US" sz="1600" dirty="0" smtClean="0"/>
                  <a:t>]</a:t>
                </a:r>
                <a:r>
                  <a:rPr lang="en-US" sz="1600" dirty="0"/>
                  <a:t> </a:t>
                </a:r>
              </a:p>
              <a:p>
                <a:r>
                  <a:rPr lang="en-US" sz="1600" dirty="0" smtClean="0"/>
                  <a:t>KE </a:t>
                </a:r>
                <a:r>
                  <a:rPr lang="en-US" sz="1600" dirty="0"/>
                  <a:t>= 6.08 J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27906"/>
                <a:ext cx="10896600" cy="5830094"/>
              </a:xfrm>
              <a:blipFill rotWithShape="0">
                <a:blip r:embed="rId2"/>
                <a:stretch>
                  <a:fillRect l="-224" t="-732"/>
                </a:stretch>
              </a:blipFill>
            </p:spPr>
            <p:txBody>
              <a:bodyPr/>
              <a:lstStyle/>
              <a:p>
                <a:r>
                  <a:rPr lang="en-US">
                    <a:noFill/>
                  </a:rPr>
                  <a:t> </a:t>
                </a:r>
              </a:p>
            </p:txBody>
          </p:sp>
        </mc:Fallback>
      </mc:AlternateContent>
    </p:spTree>
    <p:extLst>
      <p:ext uri="{BB962C8B-B14F-4D97-AF65-F5344CB8AC3E}">
        <p14:creationId xmlns:p14="http://schemas.microsoft.com/office/powerpoint/2010/main" val="136893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a:t>
            </a:r>
            <a:r>
              <a:rPr lang="en-US" dirty="0" smtClean="0"/>
              <a:t> </a:t>
            </a:r>
            <a:r>
              <a:rPr lang="en-US" dirty="0" err="1" smtClean="0"/>
              <a:t>Yo</a:t>
            </a:r>
            <a:r>
              <a:rPr lang="en-US" dirty="0" smtClean="0"/>
              <a:t> Problem</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err="1"/>
              <a:t>yo</a:t>
            </a:r>
            <a:r>
              <a:rPr lang="en-US" dirty="0"/>
              <a:t> </a:t>
            </a:r>
            <a:r>
              <a:rPr lang="en-US" dirty="0" err="1"/>
              <a:t>yo</a:t>
            </a:r>
            <a:r>
              <a:rPr lang="en-US" dirty="0"/>
              <a:t> has mass M and moment of </a:t>
            </a:r>
            <a:r>
              <a:rPr lang="en-US" dirty="0" smtClean="0"/>
              <a:t>inertia </a:t>
            </a:r>
            <a:r>
              <a:rPr lang="en-US" dirty="0"/>
              <a:t>I. The string is wrapped around the axle whose radius is R. It is released with one end of the string held at rest. Find its acceleration. Neglect the width of the string</a:t>
            </a:r>
          </a:p>
        </p:txBody>
      </p:sp>
    </p:spTree>
    <p:extLst>
      <p:ext uri="{BB962C8B-B14F-4D97-AF65-F5344CB8AC3E}">
        <p14:creationId xmlns:p14="http://schemas.microsoft.com/office/powerpoint/2010/main" val="4156947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a:t>
            </a:r>
            <a:r>
              <a:rPr lang="en-US" dirty="0" smtClean="0"/>
              <a:t> </a:t>
            </a:r>
            <a:r>
              <a:rPr lang="en-US" dirty="0" err="1" smtClean="0"/>
              <a:t>yo</a:t>
            </a:r>
            <a:r>
              <a:rPr lang="en-US" dirty="0" smtClean="0"/>
              <a:t> answer</a:t>
            </a:r>
            <a:endParaRPr lang="en-US" dirty="0"/>
          </a:p>
        </p:txBody>
      </p:sp>
      <p:sp>
        <p:nvSpPr>
          <p:cNvPr id="3" name="Content Placeholder 2"/>
          <p:cNvSpPr>
            <a:spLocks noGrp="1"/>
          </p:cNvSpPr>
          <p:nvPr>
            <p:ph idx="1"/>
          </p:nvPr>
        </p:nvSpPr>
        <p:spPr/>
        <p:txBody>
          <a:bodyPr/>
          <a:lstStyle/>
          <a:p>
            <a:r>
              <a:rPr lang="en-US" dirty="0"/>
              <a:t>moment of inertia of disk: I = ½ MR² </a:t>
            </a:r>
          </a:p>
          <a:p>
            <a:r>
              <a:rPr lang="en-US" dirty="0" smtClean="0"/>
              <a:t>Torque</a:t>
            </a:r>
            <a:r>
              <a:rPr lang="en-US" dirty="0"/>
              <a:t>: T = FR = </a:t>
            </a:r>
            <a:r>
              <a:rPr lang="en-US" dirty="0" err="1"/>
              <a:t>MgR</a:t>
            </a:r>
            <a:r>
              <a:rPr lang="en-US" dirty="0"/>
              <a:t> = Iα </a:t>
            </a:r>
          </a:p>
          <a:p>
            <a:r>
              <a:rPr lang="en-US" dirty="0" smtClean="0"/>
              <a:t>where</a:t>
            </a:r>
            <a:r>
              <a:rPr lang="en-US" dirty="0"/>
              <a:t>, α: angular acceleration, and thus; </a:t>
            </a:r>
          </a:p>
          <a:p>
            <a:r>
              <a:rPr lang="en-US" dirty="0" smtClean="0"/>
              <a:t>α </a:t>
            </a:r>
            <a:r>
              <a:rPr lang="en-US" dirty="0"/>
              <a:t>= </a:t>
            </a:r>
            <a:r>
              <a:rPr lang="en-US" dirty="0" err="1"/>
              <a:t>MgR</a:t>
            </a:r>
            <a:r>
              <a:rPr lang="en-US" dirty="0"/>
              <a:t> / I = </a:t>
            </a:r>
            <a:r>
              <a:rPr lang="en-US" dirty="0" err="1"/>
              <a:t>MgR</a:t>
            </a:r>
            <a:r>
              <a:rPr lang="en-US" dirty="0"/>
              <a:t> / ½ MR² = 2g/R </a:t>
            </a:r>
          </a:p>
          <a:p>
            <a:r>
              <a:rPr lang="en-US" dirty="0" smtClean="0"/>
              <a:t>The </a:t>
            </a:r>
            <a:r>
              <a:rPr lang="en-US" dirty="0"/>
              <a:t>linear acceleration is: </a:t>
            </a:r>
          </a:p>
          <a:p>
            <a:r>
              <a:rPr lang="en-US" dirty="0" smtClean="0"/>
              <a:t>a </a:t>
            </a:r>
            <a:r>
              <a:rPr lang="en-US" dirty="0"/>
              <a:t>= Rα = 2g = 2*9.81 = 19.6 m/s²</a:t>
            </a:r>
          </a:p>
        </p:txBody>
      </p:sp>
    </p:spTree>
    <p:extLst>
      <p:ext uri="{BB962C8B-B14F-4D97-AF65-F5344CB8AC3E}">
        <p14:creationId xmlns:p14="http://schemas.microsoft.com/office/powerpoint/2010/main" val="309479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Rod</a:t>
            </a:r>
            <a:endParaRPr lang="en-US" dirty="0"/>
          </a:p>
        </p:txBody>
      </p:sp>
      <p:sp>
        <p:nvSpPr>
          <p:cNvPr id="3" name="Content Placeholder 2"/>
          <p:cNvSpPr>
            <a:spLocks noGrp="1"/>
          </p:cNvSpPr>
          <p:nvPr>
            <p:ph idx="1"/>
          </p:nvPr>
        </p:nvSpPr>
        <p:spPr/>
        <p:txBody>
          <a:bodyPr>
            <a:normAutofit/>
          </a:bodyPr>
          <a:lstStyle/>
          <a:p>
            <a:r>
              <a:rPr lang="en-US" dirty="0"/>
              <a:t>A thin uniform rod is initially positioned in the vertical direction, with its lower end attached to a frictionless axis that is mounted on the floor. The rod has a length of 3.00 m and is allowed to fall, starting from rest. Find the tangential speed of the free end of the rod, just before the rod hits the floor after rotating through 90°. </a:t>
            </a:r>
            <a:r>
              <a:rPr lang="en-US" dirty="0" smtClean="0"/>
              <a:t/>
            </a:r>
            <a:br>
              <a:rPr lang="en-US" dirty="0" smtClean="0"/>
            </a:br>
            <a:r>
              <a:rPr lang="en-US" dirty="0" smtClean="0"/>
              <a:t/>
            </a:r>
            <a:br>
              <a:rPr lang="en-US" dirty="0" smtClean="0"/>
            </a:br>
            <a:r>
              <a:rPr lang="en-US" dirty="0"/>
              <a:t>The moment of inertia for a rod with axis at the end : I = 1/3 * m * </a:t>
            </a:r>
            <a:r>
              <a:rPr lang="en-US" dirty="0" smtClean="0"/>
              <a:t>L</a:t>
            </a:r>
            <a:r>
              <a:rPr lang="en-US" baseline="30000" dirty="0" smtClean="0"/>
              <a:t>2</a:t>
            </a:r>
            <a:endParaRPr lang="en-US" dirty="0"/>
          </a:p>
        </p:txBody>
      </p:sp>
    </p:spTree>
    <p:extLst>
      <p:ext uri="{BB962C8B-B14F-4D97-AF65-F5344CB8AC3E}">
        <p14:creationId xmlns:p14="http://schemas.microsoft.com/office/powerpoint/2010/main" val="152864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389</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Office Theme</vt:lpstr>
      <vt:lpstr>Plan for Today (AP Physics 2) </vt:lpstr>
      <vt:lpstr>Torque</vt:lpstr>
      <vt:lpstr>Torque Example Problem</vt:lpstr>
      <vt:lpstr>Attwood Machine</vt:lpstr>
      <vt:lpstr>Attwood Solution</vt:lpstr>
      <vt:lpstr>Attwood Solution</vt:lpstr>
      <vt:lpstr>Yo Yo Problem</vt:lpstr>
      <vt:lpstr>Yo yo answer</vt:lpstr>
      <vt:lpstr>Falling Rod</vt:lpstr>
      <vt:lpstr>Falling Rod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for Today (AP Physics 2) </dc:title>
  <dc:creator>Jane Knittig</dc:creator>
  <cp:lastModifiedBy>Jane Knittig</cp:lastModifiedBy>
  <cp:revision>12</cp:revision>
  <dcterms:created xsi:type="dcterms:W3CDTF">2014-03-18T19:21:39Z</dcterms:created>
  <dcterms:modified xsi:type="dcterms:W3CDTF">2014-03-27T12:13:05Z</dcterms:modified>
</cp:coreProperties>
</file>