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5"/>
  </p:handoutMasterIdLst>
  <p:sldIdLst>
    <p:sldId id="268" r:id="rId2"/>
    <p:sldId id="256" r:id="rId3"/>
    <p:sldId id="265" r:id="rId4"/>
    <p:sldId id="258" r:id="rId5"/>
    <p:sldId id="259" r:id="rId6"/>
    <p:sldId id="257" r:id="rId7"/>
    <p:sldId id="266" r:id="rId8"/>
    <p:sldId id="262" r:id="rId9"/>
    <p:sldId id="261" r:id="rId10"/>
    <p:sldId id="264" r:id="rId11"/>
    <p:sldId id="260" r:id="rId12"/>
    <p:sldId id="270" r:id="rId13"/>
    <p:sldId id="271" r:id="rId14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F839-B9DC-4A14-A166-E20C01B97E57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4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4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BC48-92BE-4751-A2D2-6E4D5CB161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97B12E-4920-4025-B6A6-1B2267C5545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449788-4949-4642-9218-81B9B8A0F7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The%20chemical%20process%20of%20making%20a%20solution%20of%20acid%20or%20base%20into%20a%20neutral%20solution%20by%20adding%20either%20base%20or%20acid,%20respectively.%20%20A%20process%20represented%20by%20the%20reaction:Acid%20+%20Base%20--%3e%20H%3csub%3e2%3c/sub%3eO%20+%20Salt" TargetMode="External"/><Relationship Id="rId2" Type="http://schemas.openxmlformats.org/officeDocument/2006/relationships/hyperlink" Target="http://www.visionlearning.com/library/pop_glossary_term.php?oid=1578&amp;l=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Generally,%20any%20ionic%20compound%20except%20those%20that%20contain%20hydroxide%20or%20hydrogen%20ions.%20%20Specifically,%20any%20compound%20other%20than%20water%20formed%20by%20the%20reaction%20of%20an%20acid%20and%20a%20base.%20%20In%20common%20usage,%20the%20term%20salt,%20or%20table%20salt,%20refers%20to%20the%20ionic%20compound%20sodium%20chloride,%20NaCl." TargetMode="External"/><Relationship Id="rId4" Type="http://schemas.openxmlformats.org/officeDocument/2006/relationships/hyperlink" Target="http://www.visionlearning.com/library/pop_glossary_term.php?oid=1575&amp;l=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TLiJE-j1-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sx.onstreammedia.com/vsx/pbssaf/search/PBSPlayer?assetId=69032&amp;ccstart=828002&amp;pt=0&amp;preview=undefined&amp;entire=y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sx.onstreammedia.com/vsx/pbssaf/search/PBSPlayer?assetId=69032&amp;ccstart=828002&amp;pt=0&amp;preview=undefined&amp;entire=y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your lab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8.3 Quiz</a:t>
            </a:r>
          </a:p>
          <a:p>
            <a:r>
              <a:rPr lang="en-US" dirty="0" smtClean="0"/>
              <a:t>Notes on Acids and Bases</a:t>
            </a:r>
          </a:p>
          <a:p>
            <a:r>
              <a:rPr lang="en-US" dirty="0" smtClean="0"/>
              <a:t>9.1 Reading Guide</a:t>
            </a:r>
          </a:p>
          <a:p>
            <a:r>
              <a:rPr lang="en-US" dirty="0" smtClean="0"/>
              <a:t>HW: Finish Reading Guide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How can you tell if a solution is unsaturated or saturated?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3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The Ph scale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-Is used by scientists to determine how acidic or basic a solution is.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Ranges from 0-14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Acid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solutions have a Ph less than 7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solutions have a Ph of greater than 7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Neutral solutions have a Ph of 7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Ph is measured by using indicators such as litmus paper or liquid indicators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4267200"/>
          <a:ext cx="7924802" cy="1981200"/>
        </p:xfrm>
        <a:graphic>
          <a:graphicData uri="http://schemas.openxmlformats.org/drawingml/2006/table">
            <a:tbl>
              <a:tblPr/>
              <a:tblGrid>
                <a:gridCol w="1132115"/>
                <a:gridCol w="1132115"/>
                <a:gridCol w="1301931"/>
                <a:gridCol w="962296"/>
                <a:gridCol w="1132115"/>
                <a:gridCol w="1132115"/>
                <a:gridCol w="1132115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Acid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2060"/>
                          </a:solidFill>
                        </a:rPr>
                        <a:t>Base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 pitchFamily="2" charset="2"/>
                        </a:rPr>
                        <a:t></a:t>
                      </a:r>
                      <a:endParaRPr lang="en-US" sz="28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Water</a:t>
                      </a:r>
                      <a:endParaRPr lang="en-US" sz="28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Salt</a:t>
                      </a:r>
                      <a:endParaRPr lang="en-US" sz="28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HCl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 +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NaOH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sz="2800" dirty="0"/>
                        <a:t> 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  <a:r>
                        <a:rPr lang="en-US" sz="2800" baseline="-25000" dirty="0"/>
                        <a:t>2</a:t>
                      </a:r>
                      <a:r>
                        <a:rPr lang="en-US" sz="2800" dirty="0"/>
                        <a:t>O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 +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NaCl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HBr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 +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KOH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ym typeface="Wingdings" pitchFamily="2" charset="2"/>
                        </a:rPr>
                        <a:t></a:t>
                      </a:r>
                      <a:endParaRPr lang="en-US" sz="28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  <a:r>
                        <a:rPr lang="en-US" sz="2800" baseline="-25000" dirty="0"/>
                        <a:t>2</a:t>
                      </a:r>
                      <a:r>
                        <a:rPr lang="en-US" sz="2800" dirty="0"/>
                        <a:t>O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 +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KBr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152401"/>
            <a:ext cx="8534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" pitchFamily="34" charset="0"/>
              </a:rPr>
              <a:t>		NEUTRALIZATION</a:t>
            </a:r>
            <a:endParaRPr lang="en-US" sz="3600" dirty="0"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" pitchFamily="34" charset="0"/>
              </a:rPr>
              <a:t>When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 base is used to make an acid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weaker, and vice versa.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The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Arial" pitchFamily="34" charset="0"/>
                <a:hlinkClick r:id="rId2"/>
                <a:hlinkMouseOver r:id="rId3"/>
              </a:rPr>
              <a:t>neutralization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reaction of an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acid</a:t>
            </a: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with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base</a:t>
            </a: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will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always produce water and a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Arial" pitchFamily="34" charset="0"/>
                <a:hlinkClick r:id="rId4"/>
                <a:hlinkMouseOver r:id="rId5"/>
              </a:rPr>
              <a:t>salt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http://www.youtube.com/watch?v=zTLiJE-j1-I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Extremes: </a:t>
            </a:r>
            <a:r>
              <a:rPr lang="en-US" dirty="0" smtClean="0">
                <a:hlinkClick r:id="rId2"/>
              </a:rPr>
              <a:t>Frozen</a:t>
            </a:r>
            <a:r>
              <a:rPr lang="en-US" dirty="0" smtClean="0"/>
              <a:t> Alive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the Ph scale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ACIDS</a:t>
            </a:r>
            <a:r>
              <a:rPr lang="en-US" sz="6000" dirty="0" smtClean="0"/>
              <a:t> &amp;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BASES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Extremes: </a:t>
            </a:r>
            <a:r>
              <a:rPr lang="en-US" dirty="0" smtClean="0">
                <a:hlinkClick r:id="rId2"/>
              </a:rPr>
              <a:t>Frozen</a:t>
            </a:r>
            <a:r>
              <a:rPr lang="en-US" dirty="0" smtClean="0"/>
              <a:t> Alive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http://vsx.onstreammedia.com/vsx/pbssaf/search/PBSPlayer?assetId=69032&amp;ccstart=828002&amp;pt=0&amp;preview=undefined&amp;entire=yes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Acids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taste sour</a:t>
            </a:r>
          </a:p>
          <a:p>
            <a:pPr>
              <a:buFontTx/>
              <a:buChar char="-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are corrosive to metals </a:t>
            </a:r>
          </a:p>
          <a:p>
            <a:pPr>
              <a:buFontTx/>
              <a:buChar char="-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change blue litmus red</a:t>
            </a:r>
          </a:p>
          <a:p>
            <a:pPr>
              <a:buFontTx/>
              <a:buChar char="-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become less acidic when mixed </a:t>
            </a:r>
            <a:r>
              <a:rPr lang="en-US" sz="440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4400" u="sng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bases</a:t>
            </a:r>
            <a:endParaRPr lang="en-US" sz="4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-pH scale  1-6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-have “H” as a common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Bases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feel slippery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have a bitter taste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change red litmus blue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become less basic when       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   mixed with </a:t>
            </a:r>
            <a:r>
              <a:rPr lang="en-US" sz="48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acids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pH scale  8-14 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do not react w/metals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4600" y="1524000"/>
          <a:ext cx="4211772" cy="5179177"/>
        </p:xfrm>
        <a:graphic>
          <a:graphicData uri="http://schemas.openxmlformats.org/drawingml/2006/table">
            <a:tbl>
              <a:tblPr/>
              <a:tblGrid>
                <a:gridCol w="1052943"/>
                <a:gridCol w="1052943"/>
                <a:gridCol w="1052943"/>
                <a:gridCol w="1052943"/>
              </a:tblGrid>
              <a:tr h="30929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[H</a:t>
                      </a:r>
                      <a:r>
                        <a:rPr lang="en-US" sz="1200" b="1" baseline="30000" dirty="0"/>
                        <a:t>+</a:t>
                      </a:r>
                      <a:r>
                        <a:rPr lang="en-US" sz="1200" b="1" dirty="0"/>
                        <a:t>]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pH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Example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rowSpan="7">
                  <a:txBody>
                    <a:bodyPr/>
                    <a:lstStyle/>
                    <a:p>
                      <a:r>
                        <a:rPr lang="en-US" sz="1200" dirty="0"/>
                        <a:t>Acids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0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HCl 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-1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Stomach acid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-2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Lemon juice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-3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Vinegar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-4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Soda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-5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Rainwater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-6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Milk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>
                  <a:txBody>
                    <a:bodyPr/>
                    <a:lstStyle/>
                    <a:p>
                      <a:r>
                        <a:rPr lang="en-US" sz="1200" dirty="0"/>
                        <a:t>Neutral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-7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Pure water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rowSpan="7">
                  <a:txBody>
                    <a:bodyPr/>
                    <a:lstStyle/>
                    <a:p>
                      <a:r>
                        <a:rPr lang="en-US" sz="1200" dirty="0"/>
                        <a:t>Bases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-8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Egg whites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-9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Baking soda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-10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Tums</a:t>
                      </a:r>
                      <a:r>
                        <a:rPr lang="en-US" sz="1200" baseline="30000" dirty="0"/>
                        <a:t>®</a:t>
                      </a:r>
                      <a:r>
                        <a:rPr lang="en-US" sz="1200" dirty="0"/>
                        <a:t> antacid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-11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Ammonia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-12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Mineral lime - Ca(OH)</a:t>
                      </a:r>
                      <a:r>
                        <a:rPr lang="en-US" sz="1200" baseline="-25000" dirty="0"/>
                        <a:t>2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-13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 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Drano</a:t>
                      </a:r>
                      <a:r>
                        <a:rPr lang="en-US" sz="1200" baseline="30000" dirty="0"/>
                        <a:t>®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x 10</a:t>
                      </a:r>
                      <a:r>
                        <a:rPr lang="en-US" sz="1200" baseline="30000" dirty="0"/>
                        <a:t>-14</a:t>
                      </a:r>
                      <a:endParaRPr lang="en-US" sz="1200" dirty="0"/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 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NaOH</a:t>
                      </a:r>
                    </a:p>
                  </a:txBody>
                  <a:tcPr marL="31281" marR="31281" marT="31281" marB="31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52400"/>
            <a:ext cx="8642109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 relationship between [H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] and pH is shown in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table below alongside some common examples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of acids and bases in everyday life.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1000"/>
            <a:ext cx="8686800" cy="6477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 flipH="1">
            <a:off x="228600" y="2133600"/>
            <a:ext cx="8686800" cy="2133600"/>
            <a:chOff x="1076" y="11676"/>
            <a:chExt cx="9941" cy="1614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076" y="11780"/>
              <a:ext cx="9941" cy="151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rot="10800000">
              <a:off x="1076" y="11676"/>
              <a:ext cx="9941" cy="151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ACID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produces hydrogen ions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(H+) when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dissolved in water.</a:t>
            </a:r>
          </a:p>
          <a:p>
            <a:pPr>
              <a:buNone/>
            </a:pP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BASE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produces hydroxide ions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(OH-) when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dissolved in water.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queous Sol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8169994" cy="4114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609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    </a:t>
            </a:r>
            <a:r>
              <a:rPr lang="en-US" sz="4800" u="sng" dirty="0" smtClean="0">
                <a:solidFill>
                  <a:schemeClr val="accent2">
                    <a:lumMod val="75000"/>
                  </a:schemeClr>
                </a:solidFill>
              </a:rPr>
              <a:t>ACIDS</a:t>
            </a:r>
            <a:r>
              <a:rPr lang="en-US" sz="4800" dirty="0" smtClean="0"/>
              <a:t>			</a:t>
            </a:r>
            <a:r>
              <a:rPr lang="en-US" sz="4800" u="sng" dirty="0" smtClean="0">
                <a:solidFill>
                  <a:schemeClr val="tx2">
                    <a:lumMod val="75000"/>
                  </a:schemeClr>
                </a:solidFill>
              </a:rPr>
              <a:t>BASES</a:t>
            </a:r>
            <a:endParaRPr lang="en-US" sz="48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343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Perpetua</vt:lpstr>
      <vt:lpstr>Wingdings</vt:lpstr>
      <vt:lpstr>Wingdings 2</vt:lpstr>
      <vt:lpstr>Equity</vt:lpstr>
      <vt:lpstr>Turn in your lab</vt:lpstr>
      <vt:lpstr>ACIDS &amp; BASES</vt:lpstr>
      <vt:lpstr>Going To Extremes: Frozen Alive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Going To Extremes: Frozen Alive</vt:lpstr>
    </vt:vector>
  </TitlesOfParts>
  <Company>LINDBERGH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&amp; BASES</dc:title>
  <dc:creator>Technology</dc:creator>
  <cp:lastModifiedBy>Jane Knittig</cp:lastModifiedBy>
  <cp:revision>29</cp:revision>
  <dcterms:created xsi:type="dcterms:W3CDTF">2009-05-06T15:00:11Z</dcterms:created>
  <dcterms:modified xsi:type="dcterms:W3CDTF">2014-04-17T12:52:29Z</dcterms:modified>
</cp:coreProperties>
</file>