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71" r:id="rId13"/>
    <p:sldId id="272" r:id="rId14"/>
    <p:sldId id="273" r:id="rId15"/>
    <p:sldId id="265" r:id="rId16"/>
    <p:sldId id="282" r:id="rId17"/>
    <p:sldId id="274" r:id="rId18"/>
    <p:sldId id="275" r:id="rId19"/>
    <p:sldId id="276" r:id="rId20"/>
    <p:sldId id="280" r:id="rId2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43160-DACE-4AD4-BE57-B0EAC66F2124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BC214-7C5B-4D90-A661-E8A787CC0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6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128F87-E226-40EB-BFA2-B00F62FA65E3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B223F16-47A7-40BE-8912-638630A689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2KZmRIKea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 on to lab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Notes over States of </a:t>
            </a:r>
            <a:r>
              <a:rPr lang="en-US" dirty="0" smtClean="0"/>
              <a:t>Matter</a:t>
            </a:r>
          </a:p>
          <a:p>
            <a:r>
              <a:rPr lang="en-US" dirty="0" smtClean="0"/>
              <a:t>Heating Curve Article and Questions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HW: Work on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When water is boiling, what is true about the temperature?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06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3352800" cy="12413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Freezing</a:t>
            </a:r>
          </a:p>
        </p:txBody>
      </p:sp>
      <p:pic>
        <p:nvPicPr>
          <p:cNvPr id="30728" name="Picture 8" descr="http://t2.gstatic.com/images?q=tbn:ANd9GcTCHvuwvscp4j_iPvGqQ_JP1I5jxhEcuHlT9oyXcRBP0NHj5ne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712" y="1066800"/>
            <a:ext cx="2769888" cy="2590800"/>
          </a:xfrm>
          <a:prstGeom prst="rect">
            <a:avLst/>
          </a:prstGeom>
          <a:noFill/>
        </p:spPr>
      </p:pic>
      <p:pic>
        <p:nvPicPr>
          <p:cNvPr id="30730" name="Picture 10" descr="http://t3.gstatic.com/images?q=tbn:ANd9GcRuhDWusIHZ4Alo2IETPBQ8S8LjWliiz3a6HW4coO1RmREzfp2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91000"/>
            <a:ext cx="1952625" cy="2343151"/>
          </a:xfrm>
          <a:prstGeom prst="rect">
            <a:avLst/>
          </a:prstGeom>
          <a:noFill/>
        </p:spPr>
      </p:pic>
      <p:pic>
        <p:nvPicPr>
          <p:cNvPr id="30732" name="Picture 12" descr="http://cache3.asset-cache.net/xc/sb10068586co-001.jpg?v=1&amp;c=IWSAsset&amp;k=2&amp;d=5047FA587DE1CADE02231F1E3E4FB53B1C8B733DE2CC97941C1E5684C4C9A2D7CA62DE5246472D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372220"/>
            <a:ext cx="3514725" cy="2352431"/>
          </a:xfrm>
          <a:prstGeom prst="rect">
            <a:avLst/>
          </a:prstGeom>
          <a:noFill/>
        </p:spPr>
      </p:pic>
      <p:pic>
        <p:nvPicPr>
          <p:cNvPr id="30734" name="Picture 14" descr="http://t3.gstatic.com/images?q=tbn:ANd9GcR0ITuo1aT0VpUPtFkJNeJAhnS5GqNsx-ft8qP9DZl7Vax4kGu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667000"/>
            <a:ext cx="4495800" cy="3367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OF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Heat of fusion: amount of energy needed to change a substance from a solid to a liquid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419600" cy="12413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Evaporation</a:t>
            </a:r>
          </a:p>
        </p:txBody>
      </p:sp>
      <p:pic>
        <p:nvPicPr>
          <p:cNvPr id="8194" name="Picture 2" descr="http://sciencecity.oupchina.com.hk/npaw/student/glossary/img/evapo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971800"/>
            <a:ext cx="3810000" cy="3605893"/>
          </a:xfrm>
          <a:prstGeom prst="rect">
            <a:avLst/>
          </a:prstGeom>
          <a:noFill/>
        </p:spPr>
      </p:pic>
      <p:pic>
        <p:nvPicPr>
          <p:cNvPr id="8196" name="Picture 4" descr="http://upload.wikimedia.org/wikipedia/commons/8/89/Evapor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657600"/>
            <a:ext cx="4762500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2971800" cy="10889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Boiling </a:t>
            </a:r>
          </a:p>
          <a:p>
            <a:pPr>
              <a:buNone/>
            </a:pPr>
            <a:endParaRPr lang="en-US" sz="4400" dirty="0" smtClean="0"/>
          </a:p>
        </p:txBody>
      </p:sp>
      <p:pic>
        <p:nvPicPr>
          <p:cNvPr id="7172" name="Picture 4" descr="http://t1.gstatic.com/images?q=tbn:ANd9GcRFIKIrf8D0dLof_j5SkTw27aq_90w27e5n5HHjroWOTc1UoUxSX0CGIhZ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91000"/>
            <a:ext cx="3706537" cy="2324101"/>
          </a:xfrm>
          <a:prstGeom prst="rect">
            <a:avLst/>
          </a:prstGeom>
          <a:noFill/>
        </p:spPr>
      </p:pic>
      <p:pic>
        <p:nvPicPr>
          <p:cNvPr id="7176" name="Picture 8" descr="http://joyerickson.files.wordpress.com/2008/04/boiling-tea-ket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457325"/>
            <a:ext cx="3590925" cy="5400675"/>
          </a:xfrm>
          <a:prstGeom prst="rect">
            <a:avLst/>
          </a:prstGeom>
          <a:noFill/>
        </p:spPr>
      </p:pic>
      <p:pic>
        <p:nvPicPr>
          <p:cNvPr id="7170" name="Picture 2" descr="http://t0.gstatic.com/images?q=tbn:ANd9GcR7EFdNEBikeaqsbZM_jJ4jsf1zlzPc8WTSs04PE_xp0Q8oTXg8P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219200"/>
            <a:ext cx="2228850" cy="2057401"/>
          </a:xfrm>
          <a:prstGeom prst="rect">
            <a:avLst/>
          </a:prstGeom>
          <a:noFill/>
        </p:spPr>
      </p:pic>
      <p:pic>
        <p:nvPicPr>
          <p:cNvPr id="7174" name="Picture 6" descr="http://t3.gstatic.com/images?q=tbn:ANd9GcS2P0Az_im61bogYfeYg5FvfjJxY6pmcR96Tgs6u7X2dNtdT0n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58140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876800" cy="9365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Condensation</a:t>
            </a:r>
            <a:endParaRPr lang="en-US" sz="4400" dirty="0"/>
          </a:p>
        </p:txBody>
      </p:sp>
      <p:pic>
        <p:nvPicPr>
          <p:cNvPr id="4" name="Picture 6" descr="http://t1.gstatic.com/images?q=tbn:qIPZOmtsYTV64M:http://www.kidsgeo.com/images/condensation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100" y="3886200"/>
            <a:ext cx="3771900" cy="2814419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ANd9GcRDDgimQYZb821BTOzqE1gzN0gX70uDCRLB-6v85KHjH_2TDs1f8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3505200" cy="3970345"/>
          </a:xfrm>
          <a:prstGeom prst="rect">
            <a:avLst/>
          </a:prstGeom>
          <a:noFill/>
        </p:spPr>
      </p:pic>
      <p:pic>
        <p:nvPicPr>
          <p:cNvPr id="6" name="Picture 2" descr="http://comps.fotosearch.com/comp/FSD/FSD321/condensation-tin-can_~x16011662.jpg"/>
          <p:cNvPicPr>
            <a:picLocks noChangeAspect="1" noChangeArrowheads="1"/>
          </p:cNvPicPr>
          <p:nvPr/>
        </p:nvPicPr>
        <p:blipFill>
          <a:blip r:embed="rId4" cstate="print"/>
          <a:srcRect t="27500" r="17333" b="5000"/>
          <a:stretch>
            <a:fillRect/>
          </a:stretch>
        </p:blipFill>
        <p:spPr bwMode="auto">
          <a:xfrm>
            <a:off x="5867400" y="1066800"/>
            <a:ext cx="2743200" cy="2389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OF VAPORIZTION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Amount of energy required to change a liquid to a gas or a gas to a liquid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and Cooling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</a:t>
            </a:r>
          </a:p>
          <a:p>
            <a:r>
              <a:rPr lang="en-US" dirty="0" smtClean="0"/>
              <a:t>Discuss article</a:t>
            </a:r>
          </a:p>
          <a:p>
            <a:r>
              <a:rPr lang="en-US" dirty="0" smtClean="0"/>
              <a:t>Diagram of heating and cooling curve</a:t>
            </a:r>
          </a:p>
          <a:p>
            <a:r>
              <a:rPr lang="en-US" dirty="0" smtClean="0"/>
              <a:t>Discuss lab</a:t>
            </a:r>
          </a:p>
          <a:p>
            <a:r>
              <a:rPr lang="en-US" dirty="0" smtClean="0"/>
              <a:t>Answer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1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</a:p>
          <a:p>
            <a:r>
              <a:rPr lang="en-US" dirty="0" err="1" smtClean="0"/>
              <a:t>Pipet</a:t>
            </a:r>
            <a:endParaRPr lang="en-US" dirty="0" smtClean="0"/>
          </a:p>
          <a:p>
            <a:r>
              <a:rPr lang="en-US" dirty="0" smtClean="0"/>
              <a:t>Rubbing alcohol</a:t>
            </a:r>
          </a:p>
          <a:p>
            <a:r>
              <a:rPr lang="en-US" dirty="0" smtClean="0"/>
              <a:t>Human hand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</a:t>
            </a:r>
            <a:r>
              <a:rPr lang="en-US" dirty="0" err="1" smtClean="0"/>
              <a:t>pipet</a:t>
            </a:r>
            <a:r>
              <a:rPr lang="en-US" dirty="0" smtClean="0"/>
              <a:t> to place 5 drops of rubbing alcohol on the back of your hand.  </a:t>
            </a:r>
          </a:p>
          <a:p>
            <a:r>
              <a:rPr lang="en-US" dirty="0" smtClean="0"/>
              <a:t>Wait for two minutes</a:t>
            </a:r>
          </a:p>
          <a:p>
            <a:r>
              <a:rPr lang="en-US" dirty="0" smtClean="0"/>
              <a:t>What sensation did you feel?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What change of state did you observe?</a:t>
            </a:r>
          </a:p>
          <a:p>
            <a:r>
              <a:rPr lang="en-US" dirty="0" smtClean="0"/>
              <a:t>2. Is energy entering or leaving your hand?</a:t>
            </a:r>
          </a:p>
          <a:p>
            <a:r>
              <a:rPr lang="en-US" dirty="0" smtClean="0"/>
              <a:t>3. Where does the energy for this process come from?</a:t>
            </a:r>
          </a:p>
          <a:p>
            <a:r>
              <a:rPr lang="en-US" dirty="0" smtClean="0"/>
              <a:t>4. Is this an example of heat of vaporization of heat of fusion?</a:t>
            </a:r>
          </a:p>
          <a:p>
            <a:r>
              <a:rPr lang="en-US" dirty="0" smtClean="0"/>
              <a:t>5. What is the function of perspiration during hot weather and exercise?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www.youtube.com/watch?v=j2KZmRIKea8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Solid</a:t>
            </a:r>
          </a:p>
          <a:p>
            <a:r>
              <a:rPr lang="en-US" sz="4400" dirty="0" smtClean="0"/>
              <a:t>Liquid</a:t>
            </a:r>
          </a:p>
          <a:p>
            <a:r>
              <a:rPr lang="en-US" sz="4400" dirty="0" smtClean="0"/>
              <a:t>Gas</a:t>
            </a:r>
          </a:p>
          <a:p>
            <a:r>
              <a:rPr lang="en-US" sz="4400" dirty="0" smtClean="0"/>
              <a:t>Plasma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Particles in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Always in motion so they have KE always</a:t>
            </a:r>
          </a:p>
          <a:p>
            <a:r>
              <a:rPr lang="en-US" sz="4400" dirty="0" smtClean="0"/>
              <a:t>Absolute Zero to the speed of light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876800" cy="493080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Particles (molecules) close together and vibrating</a:t>
            </a:r>
          </a:p>
        </p:txBody>
      </p:sp>
      <p:pic>
        <p:nvPicPr>
          <p:cNvPr id="11268" name="Picture 4" descr="http://www.grc.nasa.gov/WWW/K-12/BGP/Images/state.gif"/>
          <p:cNvPicPr>
            <a:picLocks noChangeAspect="1" noChangeArrowheads="1"/>
          </p:cNvPicPr>
          <p:nvPr/>
        </p:nvPicPr>
        <p:blipFill>
          <a:blip r:embed="rId2" cstate="print"/>
          <a:srcRect t="16667" r="67449"/>
          <a:stretch>
            <a:fillRect/>
          </a:stretch>
        </p:blipFill>
        <p:spPr bwMode="auto">
          <a:xfrm>
            <a:off x="5638800" y="35170"/>
            <a:ext cx="3505200" cy="67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953000" cy="4572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KE is higher</a:t>
            </a:r>
          </a:p>
          <a:p>
            <a:r>
              <a:rPr lang="en-US" sz="4400" dirty="0" smtClean="0"/>
              <a:t>Attractive forces of particles are weaker</a:t>
            </a:r>
          </a:p>
          <a:p>
            <a:pPr>
              <a:buNone/>
            </a:pPr>
            <a:endParaRPr lang="en-US" sz="4400" dirty="0" smtClean="0"/>
          </a:p>
        </p:txBody>
      </p:sp>
      <p:pic>
        <p:nvPicPr>
          <p:cNvPr id="10242" name="Picture 2" descr="http://www.grc.nasa.gov/WWW/K-12/BGP/Images/state.gif"/>
          <p:cNvPicPr>
            <a:picLocks noChangeAspect="1" noChangeArrowheads="1"/>
          </p:cNvPicPr>
          <p:nvPr/>
        </p:nvPicPr>
        <p:blipFill>
          <a:blip r:embed="rId2" cstate="print"/>
          <a:srcRect l="33803" t="16667" r="33646"/>
          <a:stretch>
            <a:fillRect/>
          </a:stretch>
        </p:blipFill>
        <p:spPr bwMode="auto">
          <a:xfrm>
            <a:off x="5562600" y="-29308"/>
            <a:ext cx="3581400" cy="6887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396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Attractive force is less so particles are even farther apart. High energy</a:t>
            </a:r>
          </a:p>
          <a:p>
            <a:r>
              <a:rPr lang="en-US" sz="4400" dirty="0" smtClean="0"/>
              <a:t>Has no definite shape or volume</a:t>
            </a:r>
          </a:p>
          <a:p>
            <a:pPr>
              <a:buNone/>
            </a:pPr>
            <a:endParaRPr lang="en-US" sz="4400" dirty="0"/>
          </a:p>
        </p:txBody>
      </p:sp>
      <p:pic>
        <p:nvPicPr>
          <p:cNvPr id="9218" name="Picture 2" descr="http://www.grc.nasa.gov/WWW/K-12/BGP/Images/state.gif"/>
          <p:cNvPicPr>
            <a:picLocks noChangeAspect="1" noChangeArrowheads="1"/>
          </p:cNvPicPr>
          <p:nvPr/>
        </p:nvPicPr>
        <p:blipFill>
          <a:blip r:embed="rId2" cstate="print"/>
          <a:srcRect l="65102" t="18333"/>
          <a:stretch>
            <a:fillRect/>
          </a:stretch>
        </p:blipFill>
        <p:spPr bwMode="auto">
          <a:xfrm>
            <a:off x="5171104" y="-125746"/>
            <a:ext cx="3972896" cy="6983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472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Consists of + and – particles</a:t>
            </a:r>
          </a:p>
          <a:p>
            <a:r>
              <a:rPr lang="en-US" sz="4400" dirty="0" smtClean="0"/>
              <a:t>Ex. Sun, lighting </a:t>
            </a:r>
            <a:endParaRPr lang="en-US" sz="4400" dirty="0"/>
          </a:p>
        </p:txBody>
      </p:sp>
      <p:pic>
        <p:nvPicPr>
          <p:cNvPr id="8194" name="Picture 2" descr="http://sspg1.bnsc.rl.ac.uk/SEG/Images/solar%20plas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"/>
            <a:ext cx="2971800" cy="2961091"/>
          </a:xfrm>
          <a:prstGeom prst="rect">
            <a:avLst/>
          </a:prstGeom>
          <a:noFill/>
        </p:spPr>
      </p:pic>
      <p:pic>
        <p:nvPicPr>
          <p:cNvPr id="8196" name="Picture 4" descr="http://4statesofmatter.wikispaces.com/file/view/Plasma_globe.jpg/69640501/Plasma_glo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276600"/>
            <a:ext cx="3276600" cy="3398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2895600" cy="12413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Melting</a:t>
            </a:r>
          </a:p>
        </p:txBody>
      </p:sp>
      <p:pic>
        <p:nvPicPr>
          <p:cNvPr id="6146" name="Picture 2" descr="http://t3.gstatic.com/images?q=tbn:ANd9GcTlcNzXalSnxwNuom8IJgvUFQmUzBL6evcekrbMzCFQFCaRJgR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914400"/>
            <a:ext cx="2286000" cy="1828800"/>
          </a:xfrm>
          <a:prstGeom prst="rect">
            <a:avLst/>
          </a:prstGeom>
          <a:noFill/>
        </p:spPr>
      </p:pic>
      <p:pic>
        <p:nvPicPr>
          <p:cNvPr id="6148" name="Picture 4" descr="http://t0.gstatic.com/images?q=tbn:ANd9GcRKp2MQTp8422Nqv-mwj_kShOVbqMRjk3vOS4dxZcF9Xnm_nJba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733800"/>
            <a:ext cx="2085975" cy="2190750"/>
          </a:xfrm>
          <a:prstGeom prst="rect">
            <a:avLst/>
          </a:prstGeom>
          <a:noFill/>
        </p:spPr>
      </p:pic>
      <p:pic>
        <p:nvPicPr>
          <p:cNvPr id="6150" name="Picture 6" descr="http://3.bp.blogspot.com/_Pk3jJ8hnWXo/SkxBvavjPSI/AAAAAAAABy0/6qa4wc3Heu0/s400/melt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667000"/>
            <a:ext cx="33051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691</TotalTime>
  <Words>301</Words>
  <Application>Microsoft Office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Verdana</vt:lpstr>
      <vt:lpstr>Wingdings 2</vt:lpstr>
      <vt:lpstr>Verve</vt:lpstr>
      <vt:lpstr>Hold on to lab</vt:lpstr>
      <vt:lpstr>States of Matter</vt:lpstr>
      <vt:lpstr>4 states of matter</vt:lpstr>
      <vt:lpstr>Particles in an object</vt:lpstr>
      <vt:lpstr>SOLID</vt:lpstr>
      <vt:lpstr>LIQUID</vt:lpstr>
      <vt:lpstr>GAS</vt:lpstr>
      <vt:lpstr>PLASMA</vt:lpstr>
      <vt:lpstr>CHANGING STATES OF MATTER</vt:lpstr>
      <vt:lpstr>CHANGING STATES OF MATTER</vt:lpstr>
      <vt:lpstr>HEAT OF FUSION</vt:lpstr>
      <vt:lpstr>CHANGING STATES OF MATTER</vt:lpstr>
      <vt:lpstr>CHANGING STATES OF MATTER</vt:lpstr>
      <vt:lpstr>CHANGING STATES OF MATTER</vt:lpstr>
      <vt:lpstr>HEAT OF VAPORIZTION</vt:lpstr>
      <vt:lpstr>Heating and Cooling Curves</vt:lpstr>
      <vt:lpstr>Activity</vt:lpstr>
      <vt:lpstr>Procedure</vt:lpstr>
      <vt:lpstr>Analysis</vt:lpstr>
      <vt:lpstr>Video Clips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Technology Department</dc:creator>
  <cp:lastModifiedBy>Jane Knittig</cp:lastModifiedBy>
  <cp:revision>44</cp:revision>
  <dcterms:created xsi:type="dcterms:W3CDTF">2008-12-17T16:28:41Z</dcterms:created>
  <dcterms:modified xsi:type="dcterms:W3CDTF">2014-05-12T12:19:41Z</dcterms:modified>
</cp:coreProperties>
</file>