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81" r:id="rId2"/>
    <p:sldId id="256" r:id="rId3"/>
    <p:sldId id="266" r:id="rId4"/>
    <p:sldId id="267" r:id="rId5"/>
    <p:sldId id="280" r:id="rId6"/>
    <p:sldId id="277" r:id="rId7"/>
    <p:sldId id="268" r:id="rId8"/>
    <p:sldId id="269" r:id="rId9"/>
    <p:sldId id="270" r:id="rId10"/>
    <p:sldId id="271" r:id="rId11"/>
    <p:sldId id="272" r:id="rId12"/>
    <p:sldId id="278" r:id="rId13"/>
    <p:sldId id="279" r:id="rId14"/>
    <p:sldId id="273" r:id="rId15"/>
    <p:sldId id="275" r:id="rId16"/>
    <p:sldId id="276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8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3DCAE20-EC88-40BF-AF09-D08E261E2051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7D21A1A-E237-4749-8731-029935CF8B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18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E28CE6-B76E-40AF-853A-9ABEFD9477D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42E9D1-408B-4418-877C-D9D611924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E28CE6-B76E-40AF-853A-9ABEFD9477D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2E9D1-408B-4418-877C-D9D611924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E28CE6-B76E-40AF-853A-9ABEFD9477D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2E9D1-408B-4418-877C-D9D611924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E28CE6-B76E-40AF-853A-9ABEFD9477D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2E9D1-408B-4418-877C-D9D6119243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E28CE6-B76E-40AF-853A-9ABEFD9477D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2E9D1-408B-4418-877C-D9D6119243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E28CE6-B76E-40AF-853A-9ABEFD9477D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2E9D1-408B-4418-877C-D9D6119243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E28CE6-B76E-40AF-853A-9ABEFD9477D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2E9D1-408B-4418-877C-D9D611924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E28CE6-B76E-40AF-853A-9ABEFD9477D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2E9D1-408B-4418-877C-D9D6119243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E28CE6-B76E-40AF-853A-9ABEFD9477D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2E9D1-408B-4418-877C-D9D611924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7E28CE6-B76E-40AF-853A-9ABEFD9477D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2E9D1-408B-4418-877C-D9D611924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E28CE6-B76E-40AF-853A-9ABEFD9477D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42E9D1-408B-4418-877C-D9D6119243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7E28CE6-B76E-40AF-853A-9ABEFD9477D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42E9D1-408B-4418-877C-D9D611924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youtu.be/r7hjDd39S1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 out your reading guide but DO NOT turn it in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AQOD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Go over reading guide</a:t>
            </a:r>
          </a:p>
          <a:p>
            <a:r>
              <a:rPr lang="en-US" dirty="0" smtClean="0"/>
              <a:t>Gravity Notes</a:t>
            </a:r>
          </a:p>
          <a:p>
            <a:r>
              <a:rPr lang="en-US" dirty="0" smtClean="0"/>
              <a:t>Weight and Mass Calculations</a:t>
            </a:r>
          </a:p>
          <a:p>
            <a:r>
              <a:rPr lang="en-US" dirty="0" smtClean="0"/>
              <a:t>Homework: Weight Worksheet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What is gravity?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135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4000" dirty="0" smtClean="0"/>
              <a:t>Earth’s gravitational acceleration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4400" dirty="0" smtClean="0"/>
              <a:t>If you dropped a book and a piece of paper at the same time which would hit the ground first?</a:t>
            </a:r>
          </a:p>
          <a:p>
            <a:pPr>
              <a:defRPr/>
            </a:pPr>
            <a:r>
              <a:rPr lang="en-US" sz="4400" dirty="0" smtClean="0"/>
              <a:t>Take out air resistance.  Now what?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4800" dirty="0" smtClean="0"/>
              <a:t>Acceleration on earth due to gravity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4400" dirty="0" smtClean="0"/>
              <a:t>Force of gravity on a falling object can be calculated with 2</a:t>
            </a:r>
            <a:r>
              <a:rPr lang="en-US" sz="4400" baseline="30000" dirty="0" smtClean="0"/>
              <a:t>nd</a:t>
            </a:r>
            <a:r>
              <a:rPr lang="en-US" sz="4400" dirty="0" smtClean="0"/>
              <a:t> law equation</a:t>
            </a:r>
          </a:p>
          <a:p>
            <a:pPr>
              <a:defRPr/>
            </a:pPr>
            <a:r>
              <a:rPr lang="en-US" sz="4400" dirty="0" err="1" smtClean="0"/>
              <a:t>F</a:t>
            </a:r>
            <a:r>
              <a:rPr lang="en-US" sz="4400" baseline="-25000" dirty="0" err="1" smtClean="0"/>
              <a:t>g</a:t>
            </a:r>
            <a:r>
              <a:rPr lang="en-US" sz="4400" dirty="0" smtClean="0"/>
              <a:t> = weight = mg </a:t>
            </a:r>
          </a:p>
          <a:p>
            <a:pPr>
              <a:defRPr/>
            </a:pPr>
            <a:r>
              <a:rPr lang="en-US" sz="4400" dirty="0" smtClean="0"/>
              <a:t>g = 9.8 m/s</a:t>
            </a:r>
            <a:r>
              <a:rPr lang="en-US" sz="4400" baseline="30000" dirty="0" smtClean="0"/>
              <a:t>2 </a:t>
            </a:r>
            <a:r>
              <a:rPr lang="en-US" sz="4400" dirty="0" smtClean="0"/>
              <a:t>(On earth)</a:t>
            </a:r>
            <a:endParaRPr lang="en-US" sz="4400" baseline="30000" dirty="0" smtClean="0"/>
          </a:p>
          <a:p>
            <a:pPr>
              <a:defRPr/>
            </a:pPr>
            <a:r>
              <a:rPr lang="en-US" sz="4400" dirty="0" smtClean="0"/>
              <a:t>What about on Jupiter?</a:t>
            </a:r>
          </a:p>
          <a:p>
            <a:pPr>
              <a:defRPr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 on other planets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71637"/>
            <a:ext cx="8861295" cy="4330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54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lspace.lindbergh.k12.mo.us/mail/bcintil.nsf/($Inbox)/fd1b6b9e3e22f80114aa625ba02b84bb/Body/M5?OpenElement&amp;cid=652B2C1E-489B-46F3-BE0B-F743585406C9@local&amp;OpenSoftDelete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3088" r="14110"/>
          <a:stretch>
            <a:fillRect/>
          </a:stretch>
        </p:blipFill>
        <p:spPr bwMode="auto">
          <a:xfrm>
            <a:off x="228600" y="76200"/>
            <a:ext cx="8670676" cy="6679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07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Mass </a:t>
            </a:r>
            <a:r>
              <a:rPr lang="en-US" u="sng" dirty="0" err="1" smtClean="0"/>
              <a:t>vs</a:t>
            </a:r>
            <a:r>
              <a:rPr lang="en-US" u="sng" dirty="0" smtClean="0"/>
              <a:t> Weight</a:t>
            </a:r>
            <a:endParaRPr lang="en-US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MASS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WEIGHT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amount of matter an object contains</a:t>
            </a:r>
          </a:p>
          <a:p>
            <a:r>
              <a:rPr lang="en-US" sz="2800" dirty="0" smtClean="0"/>
              <a:t>Will NOT change if you visit another planet</a:t>
            </a:r>
          </a:p>
          <a:p>
            <a:r>
              <a:rPr lang="en-US" sz="2800" dirty="0" smtClean="0"/>
              <a:t>Measured in kg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Gravitational force exerted on an object</a:t>
            </a:r>
          </a:p>
          <a:p>
            <a:r>
              <a:rPr lang="en-US" sz="2800" dirty="0" smtClean="0"/>
              <a:t>Will change if you visit another planet, because the acceleration due to gravity changes</a:t>
            </a:r>
          </a:p>
          <a:p>
            <a:r>
              <a:rPr lang="en-US" sz="2800" dirty="0" smtClean="0"/>
              <a:t>Measured in 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hlinkClick r:id="rId2"/>
              </a:rPr>
              <a:t>Parabolic Dive Video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/>
              <a:t>Weightlessness &amp; Free Fall</a:t>
            </a:r>
            <a:endParaRPr lang="en-US" sz="4800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73380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2505075"/>
            <a:ext cx="5581650" cy="4164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Objects seem weightless (float around) on the space shuttle because they are in orbit with the space shuttle.</a:t>
            </a:r>
          </a:p>
          <a:p>
            <a:endParaRPr lang="en-US" sz="3200" dirty="0" smtClean="0"/>
          </a:p>
          <a:p>
            <a:r>
              <a:rPr lang="en-US" sz="3200" dirty="0" smtClean="0"/>
              <a:t>In other words, objects are in free fall…falling AROUND the Earth rather than downward toward it.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“Weightlessness” on the Space Shuttle…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3200399"/>
          </a:xfrm>
        </p:spPr>
        <p:txBody>
          <a:bodyPr>
            <a:normAutofit/>
          </a:bodyPr>
          <a:lstStyle/>
          <a:p>
            <a:r>
              <a:rPr lang="en-US" sz="6600" dirty="0" smtClean="0"/>
              <a:t>Gravity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r>
              <a:rPr lang="en-US" sz="6000" dirty="0" smtClean="0"/>
              <a:t>What is it?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u="sng" dirty="0" smtClean="0"/>
              <a:t>Gravity</a:t>
            </a:r>
            <a:endParaRPr lang="en-US" sz="66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r>
              <a:rPr lang="en-US" sz="4000" u="sng" dirty="0" smtClean="0"/>
              <a:t>Gravity</a:t>
            </a:r>
            <a:r>
              <a:rPr lang="en-US" sz="4000" dirty="0" smtClean="0"/>
              <a:t> is the attractive force between any two objects that have mass.</a:t>
            </a:r>
          </a:p>
          <a:p>
            <a:r>
              <a:rPr lang="en-US" sz="4000" dirty="0" smtClean="0"/>
              <a:t>depends on the </a:t>
            </a:r>
            <a:r>
              <a:rPr lang="en-US" sz="4000" u="sng" dirty="0" smtClean="0"/>
              <a:t>masses</a:t>
            </a:r>
            <a:r>
              <a:rPr lang="en-US" sz="4000" dirty="0" smtClean="0"/>
              <a:t> of the objects and the </a:t>
            </a:r>
            <a:r>
              <a:rPr lang="en-US" sz="4000" u="sng" dirty="0" smtClean="0"/>
              <a:t>distance</a:t>
            </a:r>
            <a:r>
              <a:rPr lang="en-US" sz="4000" dirty="0" smtClean="0"/>
              <a:t> between them.</a:t>
            </a:r>
          </a:p>
          <a:p>
            <a:endParaRPr lang="en-US" sz="4000" dirty="0" smtClean="0"/>
          </a:p>
          <a:p>
            <a:r>
              <a:rPr lang="en-US" sz="4000" dirty="0" smtClean="0"/>
              <a:t>Increases as mass increases or as the objects get closer.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u="sng" dirty="0" smtClean="0"/>
              <a:t>Gravity</a:t>
            </a:r>
            <a:endParaRPr lang="en-US" sz="6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6" y="1752600"/>
            <a:ext cx="8874452" cy="344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390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r>
              <a:rPr lang="en-US" sz="4000" dirty="0" smtClean="0"/>
              <a:t>depends on </a:t>
            </a:r>
          </a:p>
          <a:p>
            <a:r>
              <a:rPr lang="en-US" sz="4000" dirty="0" smtClean="0"/>
              <a:t>the </a:t>
            </a:r>
            <a:r>
              <a:rPr lang="en-US" sz="4000" u="sng" dirty="0" smtClean="0"/>
              <a:t>masses</a:t>
            </a:r>
            <a:r>
              <a:rPr lang="en-US" sz="4000" dirty="0" smtClean="0"/>
              <a:t> of the objects</a:t>
            </a:r>
          </a:p>
          <a:p>
            <a:r>
              <a:rPr lang="en-US" sz="4000" dirty="0" smtClean="0"/>
              <a:t>the </a:t>
            </a:r>
            <a:r>
              <a:rPr lang="en-US" sz="4000" u="sng" dirty="0" smtClean="0"/>
              <a:t>distance</a:t>
            </a:r>
            <a:r>
              <a:rPr lang="en-US" sz="4000" dirty="0" smtClean="0"/>
              <a:t> between them.</a:t>
            </a:r>
          </a:p>
          <a:p>
            <a:endParaRPr lang="en-US" sz="4000" dirty="0" smtClean="0"/>
          </a:p>
          <a:p>
            <a:r>
              <a:rPr lang="en-US" sz="4000" dirty="0" smtClean="0"/>
              <a:t>Increases as mass increases or as the objects get closer.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u="sng" dirty="0" smtClean="0"/>
              <a:t>Gravity</a:t>
            </a:r>
            <a:endParaRPr lang="en-US" sz="6000" u="sng" dirty="0"/>
          </a:p>
        </p:txBody>
      </p:sp>
    </p:spTree>
    <p:extLst>
      <p:ext uri="{BB962C8B-B14F-4D97-AF65-F5344CB8AC3E}">
        <p14:creationId xmlns:p14="http://schemas.microsoft.com/office/powerpoint/2010/main" val="136444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lspace.lindbergh.k12.mo.us/mail/bcintil.nsf/($Inbox)/fd1b6b9e3e22f80114aa625ba02b84bb/Body/M7?OpenElement&amp;cid=6010DD03-84E7-4624-BBB6-B0F7C58F4F75@local&amp;OpenSoftDelete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1615" r="7082"/>
          <a:stretch>
            <a:fillRect/>
          </a:stretch>
        </p:blipFill>
        <p:spPr bwMode="auto">
          <a:xfrm>
            <a:off x="685800" y="533400"/>
            <a:ext cx="8001000" cy="5539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lspace.lindbergh.k12.mo.us/mail/bcintil.nsf/($Inbox)/fd1b6b9e3e22f80114aa625ba02b84bb/Body/M4?OpenElement&amp;cid=8C24C3BC-41BA-455B-BEDB-2EF3A63C219B@local&amp;OpenSoftDelete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4" y="609600"/>
            <a:ext cx="9042396" cy="507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lspace.lindbergh.k12.mo.us/mail/bcintil.nsf/($Inbox)/fd1b6b9e3e22f80114aa625ba02b84bb/Body/M5?OpenElement&amp;cid=652B2C1E-489B-46F3-BE0B-F743585406C9@local&amp;OpenSoftDelete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3088" r="14110"/>
          <a:stretch>
            <a:fillRect/>
          </a:stretch>
        </p:blipFill>
        <p:spPr bwMode="auto">
          <a:xfrm>
            <a:off x="228600" y="76200"/>
            <a:ext cx="8670676" cy="6679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281</TotalTime>
  <Words>274</Words>
  <Application>Microsoft Office PowerPoint</Application>
  <PresentationFormat>On-screen Show (4:3)</PresentationFormat>
  <Paragraphs>46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Lucida Sans Unicode</vt:lpstr>
      <vt:lpstr>Verdana</vt:lpstr>
      <vt:lpstr>Wingdings 2</vt:lpstr>
      <vt:lpstr>Wingdings 3</vt:lpstr>
      <vt:lpstr>Concourse</vt:lpstr>
      <vt:lpstr>Get out your reading guide but DO NOT turn it in</vt:lpstr>
      <vt:lpstr>Gravity</vt:lpstr>
      <vt:lpstr>Gravity</vt:lpstr>
      <vt:lpstr>Gravity</vt:lpstr>
      <vt:lpstr>PowerPoint Presentation</vt:lpstr>
      <vt:lpstr>Gravity</vt:lpstr>
      <vt:lpstr>PowerPoint Presentation</vt:lpstr>
      <vt:lpstr>PowerPoint Presentation</vt:lpstr>
      <vt:lpstr>PowerPoint Presentation</vt:lpstr>
      <vt:lpstr>Earth’s gravitational acceleration</vt:lpstr>
      <vt:lpstr>Acceleration on earth due to gravity</vt:lpstr>
      <vt:lpstr>Gravity on other planets</vt:lpstr>
      <vt:lpstr>PowerPoint Presentation</vt:lpstr>
      <vt:lpstr>Mass vs Weight</vt:lpstr>
      <vt:lpstr>Weightlessness &amp; Free Fall</vt:lpstr>
      <vt:lpstr>“Weightlessness” on the Space Shuttle…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2nd Law &amp; Gravity</dc:title>
  <dc:creator>tech</dc:creator>
  <cp:lastModifiedBy>Jane Knittig</cp:lastModifiedBy>
  <cp:revision>24</cp:revision>
  <dcterms:created xsi:type="dcterms:W3CDTF">2010-10-12T00:58:43Z</dcterms:created>
  <dcterms:modified xsi:type="dcterms:W3CDTF">2013-10-03T15:02:13Z</dcterms:modified>
</cp:coreProperties>
</file>