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7" r:id="rId4"/>
    <p:sldId id="268" r:id="rId5"/>
    <p:sldId id="269" r:id="rId6"/>
    <p:sldId id="270" r:id="rId7"/>
    <p:sldId id="271" r:id="rId8"/>
    <p:sldId id="262" r:id="rId9"/>
    <p:sldId id="272" r:id="rId10"/>
    <p:sldId id="273" r:id="rId11"/>
    <p:sldId id="274" r:id="rId12"/>
    <p:sldId id="264" r:id="rId13"/>
    <p:sldId id="265"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9" d="100"/>
          <a:sy n="59" d="100"/>
        </p:scale>
        <p:origin x="840"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4DE5EB0-8DC2-40B3-A01C-AD4E3B47F88B}" type="datetimeFigureOut">
              <a:rPr lang="en-US" smtClean="0"/>
              <a:pPr/>
              <a:t>10/8/2013</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E248A4F4-62F9-411C-B6D1-1F8710C566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DE5EB0-8DC2-40B3-A01C-AD4E3B47F88B}" type="datetimeFigureOut">
              <a:rPr lang="en-US" smtClean="0"/>
              <a:pPr/>
              <a:t>10/8/2013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48A4F4-62F9-411C-B6D1-1F8710C5668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94DE5EB0-8DC2-40B3-A01C-AD4E3B47F88B}" type="datetimeFigureOut">
              <a:rPr lang="en-US" smtClean="0"/>
              <a:pPr/>
              <a:t>10/8/2013</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E248A4F4-62F9-411C-B6D1-1F8710C5668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4DE5EB0-8DC2-40B3-A01C-AD4E3B47F88B}" type="datetimeFigureOut">
              <a:rPr lang="en-US" smtClean="0"/>
              <a:pPr/>
              <a:t>10/8/2013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248A4F4-62F9-411C-B6D1-1F8710C5668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4DE5EB0-8DC2-40B3-A01C-AD4E3B47F88B}" type="datetimeFigureOut">
              <a:rPr lang="en-US" smtClean="0"/>
              <a:pPr/>
              <a:t>10/8/2013</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E248A4F4-62F9-411C-B6D1-1F8710C5668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DE5EB0-8DC2-40B3-A01C-AD4E3B47F88B}" type="datetimeFigureOut">
              <a:rPr lang="en-US" smtClean="0"/>
              <a:pPr/>
              <a:t>10/8/2013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48A4F4-62F9-411C-B6D1-1F8710C5668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4DE5EB0-8DC2-40B3-A01C-AD4E3B47F88B}" type="datetimeFigureOut">
              <a:rPr lang="en-US" smtClean="0"/>
              <a:pPr/>
              <a:t>10/8/2013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248A4F4-62F9-411C-B6D1-1F8710C5668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4DE5EB0-8DC2-40B3-A01C-AD4E3B47F88B}" type="datetimeFigureOut">
              <a:rPr lang="en-US" smtClean="0"/>
              <a:pPr/>
              <a:t>10/8/2013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248A4F4-62F9-411C-B6D1-1F8710C5668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4DE5EB0-8DC2-40B3-A01C-AD4E3B47F88B}" type="datetimeFigureOut">
              <a:rPr lang="en-US" smtClean="0"/>
              <a:pPr/>
              <a:t>10/8/2013</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E248A4F4-62F9-411C-B6D1-1F8710C5668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4DE5EB0-8DC2-40B3-A01C-AD4E3B47F88B}" type="datetimeFigureOut">
              <a:rPr lang="en-US" smtClean="0"/>
              <a:pPr/>
              <a:t>10/8/2013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48A4F4-62F9-411C-B6D1-1F8710C5668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94DE5EB0-8DC2-40B3-A01C-AD4E3B47F88B}" type="datetimeFigureOut">
              <a:rPr lang="en-US" smtClean="0"/>
              <a:pPr/>
              <a:t>10/8/2013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248A4F4-62F9-411C-B6D1-1F8710C5668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4DE5EB0-8DC2-40B3-A01C-AD4E3B47F88B}" type="datetimeFigureOut">
              <a:rPr lang="en-US" smtClean="0"/>
              <a:pPr/>
              <a:t>10/8/2013</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E248A4F4-62F9-411C-B6D1-1F8710C5668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chicagotribune.com/news/os-mars-rover-launch-20111126,0,6917996.stor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youtube.com/watch?v=6iLuzBo0h8k&amp;feature=related"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dsc.discovery.com/videos/storm-chasers-new-dominator-protection.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67000" y="533400"/>
            <a:ext cx="6248400" cy="2868168"/>
          </a:xfrm>
        </p:spPr>
        <p:txBody>
          <a:bodyPr/>
          <a:lstStyle/>
          <a:p>
            <a:r>
              <a:rPr lang="en-US" sz="5400" dirty="0" smtClean="0"/>
              <a:t>Newton’s 3</a:t>
            </a:r>
            <a:r>
              <a:rPr lang="en-US" sz="5400" baseline="30000" dirty="0" smtClean="0"/>
              <a:t>rd</a:t>
            </a:r>
            <a:r>
              <a:rPr lang="en-US" sz="5400" dirty="0" smtClean="0"/>
              <a:t> Law &amp; Momentum</a:t>
            </a:r>
            <a:endParaRPr lang="en-US" sz="5400"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90872"/>
          </a:xfrm>
        </p:spPr>
        <p:txBody>
          <a:bodyPr/>
          <a:lstStyle/>
          <a:p>
            <a:pPr>
              <a:spcBef>
                <a:spcPct val="50000"/>
              </a:spcBef>
              <a:defRPr/>
            </a:pPr>
            <a:r>
              <a:rPr lang="en-US" sz="2800" dirty="0">
                <a:latin typeface="Arial" pitchFamily="34" charset="0"/>
                <a:cs typeface="Arial" pitchFamily="34" charset="0"/>
              </a:rPr>
              <a:t>The reaction of a rocket is an application of the third law of motion. Various fuels are burned in the engine, producing hot gases. </a:t>
            </a:r>
          </a:p>
          <a:p>
            <a:pPr>
              <a:spcBef>
                <a:spcPct val="50000"/>
              </a:spcBef>
              <a:defRPr/>
            </a:pPr>
            <a:r>
              <a:rPr lang="en-US" sz="2800" dirty="0">
                <a:latin typeface="Arial" pitchFamily="34" charset="0"/>
                <a:cs typeface="Arial" pitchFamily="34" charset="0"/>
              </a:rPr>
              <a:t>The hot gases push against the inside tube of the rocket and escape out the bottom of the tube. As the gases move downward, the rocket moves in the opposite direction.</a:t>
            </a:r>
          </a:p>
          <a:p>
            <a:endParaRPr lang="en-US" dirty="0" smtClean="0"/>
          </a:p>
          <a:p>
            <a:r>
              <a:rPr lang="en-US" dirty="0" smtClean="0">
                <a:hlinkClick r:id="rId2"/>
              </a:rPr>
              <a:t>Rocket to Mars</a:t>
            </a:r>
            <a:endParaRPr lang="en-US" dirty="0"/>
          </a:p>
        </p:txBody>
      </p:sp>
      <p:sp>
        <p:nvSpPr>
          <p:cNvPr id="3" name="Title 2"/>
          <p:cNvSpPr>
            <a:spLocks noGrp="1"/>
          </p:cNvSpPr>
          <p:nvPr>
            <p:ph type="title"/>
          </p:nvPr>
        </p:nvSpPr>
        <p:spPr/>
        <p:txBody>
          <a:bodyPr>
            <a:normAutofit fontScale="90000"/>
          </a:bodyPr>
          <a:lstStyle/>
          <a:p>
            <a:pPr algn="ctr"/>
            <a:r>
              <a:rPr lang="en-US" sz="4000" dirty="0"/>
              <a:t>Another example of </a:t>
            </a:r>
            <a:r>
              <a:rPr lang="en-US" sz="4000" dirty="0" smtClean="0"/>
              <a:t/>
            </a:r>
            <a:br>
              <a:rPr lang="en-US" sz="4000" dirty="0" smtClean="0"/>
            </a:br>
            <a:r>
              <a:rPr lang="en-US" sz="4000" dirty="0" smtClean="0"/>
              <a:t>Newton’s 3</a:t>
            </a:r>
            <a:r>
              <a:rPr lang="en-US" sz="4000" baseline="30000" dirty="0" smtClean="0"/>
              <a:t>rd</a:t>
            </a:r>
            <a:r>
              <a:rPr lang="en-US" sz="4000" dirty="0" smtClean="0"/>
              <a:t> </a:t>
            </a:r>
            <a:r>
              <a:rPr lang="en-US" sz="4000" dirty="0"/>
              <a:t>Law</a:t>
            </a:r>
            <a:endParaRPr lang="en-US" dirty="0"/>
          </a:p>
        </p:txBody>
      </p:sp>
    </p:spTree>
    <p:extLst>
      <p:ext uri="{BB962C8B-B14F-4D97-AF65-F5344CB8AC3E}">
        <p14:creationId xmlns:p14="http://schemas.microsoft.com/office/powerpoint/2010/main" val="12156267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3600" b="1" i="1" dirty="0" smtClean="0"/>
              <a:t>Momentum</a:t>
            </a:r>
            <a:r>
              <a:rPr lang="en-US" sz="3600" dirty="0" smtClean="0"/>
              <a:t> is the product of </a:t>
            </a:r>
            <a:r>
              <a:rPr lang="en-US" sz="3600" u="sng" dirty="0" smtClean="0"/>
              <a:t>mass</a:t>
            </a:r>
            <a:r>
              <a:rPr lang="en-US" sz="3600" dirty="0" smtClean="0"/>
              <a:t> and </a:t>
            </a:r>
            <a:r>
              <a:rPr lang="en-US" sz="3600" u="sng" dirty="0" smtClean="0"/>
              <a:t>velocity</a:t>
            </a:r>
            <a:r>
              <a:rPr lang="en-US" sz="3600" dirty="0" smtClean="0"/>
              <a:t>.</a:t>
            </a:r>
          </a:p>
          <a:p>
            <a:endParaRPr lang="en-US" sz="3600" dirty="0" smtClean="0"/>
          </a:p>
          <a:p>
            <a:r>
              <a:rPr lang="en-US" sz="3600" dirty="0" smtClean="0"/>
              <a:t>p=m v</a:t>
            </a:r>
          </a:p>
          <a:p>
            <a:endParaRPr lang="en-US" sz="3600" dirty="0" smtClean="0"/>
          </a:p>
          <a:p>
            <a:r>
              <a:rPr lang="en-US" sz="3600" dirty="0" smtClean="0"/>
              <a:t>When 2 object collide, momentum is </a:t>
            </a:r>
            <a:r>
              <a:rPr lang="en-US" sz="3600" u="sng" dirty="0" smtClean="0"/>
              <a:t>conserved</a:t>
            </a:r>
            <a:r>
              <a:rPr lang="en-US" sz="3600" dirty="0" smtClean="0"/>
              <a:t>. </a:t>
            </a:r>
          </a:p>
          <a:p>
            <a:pPr>
              <a:buNone/>
            </a:pPr>
            <a:r>
              <a:rPr lang="en-US" sz="3200" dirty="0" smtClean="0"/>
              <a:t>(Momentum is not lost. It is transferred) </a:t>
            </a:r>
          </a:p>
          <a:p>
            <a:endParaRPr lang="en-US" dirty="0"/>
          </a:p>
        </p:txBody>
      </p:sp>
      <p:sp>
        <p:nvSpPr>
          <p:cNvPr id="3" name="Title 2"/>
          <p:cNvSpPr>
            <a:spLocks noGrp="1"/>
          </p:cNvSpPr>
          <p:nvPr>
            <p:ph type="title"/>
          </p:nvPr>
        </p:nvSpPr>
        <p:spPr/>
        <p:txBody>
          <a:bodyPr>
            <a:normAutofit fontScale="90000"/>
          </a:bodyPr>
          <a:lstStyle/>
          <a:p>
            <a:r>
              <a:rPr lang="en-US" dirty="0" smtClean="0"/>
              <a:t>How is momentum related to Newton’s laws?</a:t>
            </a:r>
            <a:endParaRPr lang="en-US" dirty="0"/>
          </a:p>
        </p:txBody>
      </p:sp>
    </p:spTree>
    <p:extLst>
      <p:ext uri="{BB962C8B-B14F-4D97-AF65-F5344CB8AC3E}">
        <p14:creationId xmlns:p14="http://schemas.microsoft.com/office/powerpoint/2010/main" val="1722610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7239000" cy="1600200"/>
          </a:xfrm>
        </p:spPr>
        <p:txBody>
          <a:bodyPr>
            <a:noAutofit/>
          </a:bodyPr>
          <a:lstStyle/>
          <a:p>
            <a:r>
              <a:rPr lang="en-US" sz="4800" dirty="0" smtClean="0"/>
              <a:t>Momentum Demonstration…</a:t>
            </a:r>
            <a:endParaRPr lang="en-US" sz="4800" dirty="0"/>
          </a:p>
        </p:txBody>
      </p:sp>
      <p:sp>
        <p:nvSpPr>
          <p:cNvPr id="3" name="Content Placeholder 2"/>
          <p:cNvSpPr>
            <a:spLocks noGrp="1"/>
          </p:cNvSpPr>
          <p:nvPr>
            <p:ph idx="1"/>
          </p:nvPr>
        </p:nvSpPr>
        <p:spPr/>
        <p:txBody>
          <a:bodyPr>
            <a:normAutofit/>
          </a:bodyPr>
          <a:lstStyle/>
          <a:p>
            <a:r>
              <a:rPr lang="en-US" sz="5400" dirty="0" smtClean="0"/>
              <a:t>Think about </a:t>
            </a:r>
            <a:r>
              <a:rPr lang="en-US" sz="5400" dirty="0" smtClean="0"/>
              <a:t>which has more momentum?</a:t>
            </a:r>
          </a:p>
          <a:p>
            <a:pPr lvl="1"/>
            <a:r>
              <a:rPr lang="en-US" sz="4800" dirty="0" smtClean="0"/>
              <a:t>Tennis Ball fast</a:t>
            </a:r>
          </a:p>
          <a:p>
            <a:pPr lvl="1"/>
            <a:r>
              <a:rPr lang="en-US" sz="4800" dirty="0" smtClean="0"/>
              <a:t>Tennis Ball slow</a:t>
            </a:r>
          </a:p>
          <a:p>
            <a:pPr lvl="1"/>
            <a:r>
              <a:rPr lang="en-US" sz="4800" dirty="0" smtClean="0"/>
              <a:t>Bowling ball fast</a:t>
            </a:r>
            <a:endParaRPr lang="en-US" sz="4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371600"/>
          </a:xfrm>
        </p:spPr>
        <p:txBody>
          <a:bodyPr>
            <a:normAutofit/>
          </a:bodyPr>
          <a:lstStyle/>
          <a:p>
            <a:r>
              <a:rPr lang="en-US" sz="4000" dirty="0" smtClean="0"/>
              <a:t>Momentum Demonstration…</a:t>
            </a:r>
            <a:endParaRPr lang="en-US" dirty="0"/>
          </a:p>
        </p:txBody>
      </p:sp>
      <p:sp>
        <p:nvSpPr>
          <p:cNvPr id="3" name="Content Placeholder 2"/>
          <p:cNvSpPr>
            <a:spLocks noGrp="1"/>
          </p:cNvSpPr>
          <p:nvPr>
            <p:ph idx="1"/>
          </p:nvPr>
        </p:nvSpPr>
        <p:spPr/>
        <p:txBody>
          <a:bodyPr>
            <a:normAutofit/>
          </a:bodyPr>
          <a:lstStyle/>
          <a:p>
            <a:r>
              <a:rPr lang="en-US" sz="4000" dirty="0" smtClean="0"/>
              <a:t>Which was hardest to control?  Why?</a:t>
            </a:r>
          </a:p>
          <a:p>
            <a:endParaRPr lang="en-US" sz="4000" dirty="0" smtClean="0"/>
          </a:p>
          <a:p>
            <a:r>
              <a:rPr lang="en-US" sz="4000" dirty="0" smtClean="0"/>
              <a:t>Rank from most to least momentum.</a:t>
            </a:r>
          </a:p>
          <a:p>
            <a:endParaRPr lang="en-US" sz="4000" dirty="0" smtClean="0"/>
          </a:p>
          <a:p>
            <a:endParaRPr lang="en-US" sz="4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400" dirty="0" smtClean="0"/>
              <a:t>Momentum Demonstration…</a:t>
            </a:r>
            <a:endParaRPr lang="en-US" sz="4400" dirty="0"/>
          </a:p>
        </p:txBody>
      </p:sp>
      <p:sp>
        <p:nvSpPr>
          <p:cNvPr id="3" name="Content Placeholder 2"/>
          <p:cNvSpPr>
            <a:spLocks noGrp="1"/>
          </p:cNvSpPr>
          <p:nvPr>
            <p:ph idx="1"/>
          </p:nvPr>
        </p:nvSpPr>
        <p:spPr/>
        <p:txBody>
          <a:bodyPr>
            <a:normAutofit/>
          </a:bodyPr>
          <a:lstStyle/>
          <a:p>
            <a:r>
              <a:rPr lang="en-US" sz="3600" dirty="0" smtClean="0"/>
              <a:t>Could you relate the 1</a:t>
            </a:r>
            <a:r>
              <a:rPr lang="en-US" sz="3600" baseline="30000" dirty="0" smtClean="0"/>
              <a:t>st</a:t>
            </a:r>
            <a:r>
              <a:rPr lang="en-US" sz="3600" dirty="0" smtClean="0"/>
              <a:t> Law to this demonstration?</a:t>
            </a:r>
          </a:p>
          <a:p>
            <a:endParaRPr lang="en-US" sz="3600" dirty="0" smtClean="0"/>
          </a:p>
          <a:p>
            <a:r>
              <a:rPr lang="en-US" sz="3600" dirty="0" smtClean="0"/>
              <a:t>2</a:t>
            </a:r>
            <a:r>
              <a:rPr lang="en-US" sz="3600" baseline="30000" dirty="0" smtClean="0"/>
              <a:t>nd</a:t>
            </a:r>
            <a:r>
              <a:rPr lang="en-US" sz="3600" dirty="0" smtClean="0"/>
              <a:t> Law?</a:t>
            </a:r>
          </a:p>
          <a:p>
            <a:endParaRPr lang="en-US" sz="3600" dirty="0" smtClean="0"/>
          </a:p>
          <a:p>
            <a:r>
              <a:rPr lang="en-US" sz="3600" dirty="0" smtClean="0"/>
              <a:t>3</a:t>
            </a:r>
            <a:r>
              <a:rPr lang="en-US" sz="3600" baseline="30000" dirty="0" smtClean="0"/>
              <a:t>rd</a:t>
            </a:r>
            <a:r>
              <a:rPr lang="en-US" sz="3600" dirty="0" smtClean="0"/>
              <a:t> Law?</a:t>
            </a:r>
            <a:endParaRPr lang="en-US"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Think about it…</a:t>
            </a:r>
            <a:endParaRPr lang="en-US" dirty="0"/>
          </a:p>
        </p:txBody>
      </p:sp>
      <p:sp>
        <p:nvSpPr>
          <p:cNvPr id="3" name="Content Placeholder 2"/>
          <p:cNvSpPr>
            <a:spLocks noGrp="1"/>
          </p:cNvSpPr>
          <p:nvPr>
            <p:ph sz="half" idx="1"/>
          </p:nvPr>
        </p:nvSpPr>
        <p:spPr>
          <a:xfrm>
            <a:off x="457200" y="1600200"/>
            <a:ext cx="4800600" cy="5105400"/>
          </a:xfrm>
        </p:spPr>
        <p:txBody>
          <a:bodyPr/>
          <a:lstStyle/>
          <a:p>
            <a:r>
              <a:rPr lang="en-US" dirty="0" smtClean="0"/>
              <a:t>Why to firemen’s hoses have large handles at the nozzle?</a:t>
            </a:r>
          </a:p>
          <a:p>
            <a:endParaRPr lang="en-US" dirty="0" smtClean="0"/>
          </a:p>
          <a:p>
            <a:r>
              <a:rPr lang="en-US" dirty="0" smtClean="0"/>
              <a:t>Why would it be wise to secure your boat BEFORE you jump onto the dock rather than just after.</a:t>
            </a:r>
          </a:p>
          <a:p>
            <a:endParaRPr lang="en-US" dirty="0" smtClean="0"/>
          </a:p>
          <a:p>
            <a:r>
              <a:rPr lang="en-US" dirty="0" smtClean="0"/>
              <a:t>If you fire a gun, why should you brace yourself?</a:t>
            </a:r>
            <a:endParaRPr lang="en-US" dirty="0"/>
          </a:p>
        </p:txBody>
      </p:sp>
      <p:pic>
        <p:nvPicPr>
          <p:cNvPr id="3074" name="Picture 2" descr="http://pixdaus.com/pics/1258198345RdHMVmB.jpg"/>
          <p:cNvPicPr>
            <a:picLocks noChangeAspect="1" noChangeArrowheads="1"/>
          </p:cNvPicPr>
          <p:nvPr/>
        </p:nvPicPr>
        <p:blipFill>
          <a:blip r:embed="rId2" cstate="print"/>
          <a:srcRect/>
          <a:stretch>
            <a:fillRect/>
          </a:stretch>
        </p:blipFill>
        <p:spPr bwMode="auto">
          <a:xfrm>
            <a:off x="5410200" y="3429000"/>
            <a:ext cx="2832100" cy="2071969"/>
          </a:xfrm>
          <a:prstGeom prst="rect">
            <a:avLst/>
          </a:prstGeom>
          <a:noFill/>
        </p:spPr>
      </p:pic>
      <p:pic>
        <p:nvPicPr>
          <p:cNvPr id="3076" name="Picture 4" descr="http://www.defense.gov/dodcmsshare/homepagephoto/2008-04/hires_080421-N-1251W-006c.jpg"/>
          <p:cNvPicPr>
            <a:picLocks noChangeAspect="1" noChangeArrowheads="1"/>
          </p:cNvPicPr>
          <p:nvPr/>
        </p:nvPicPr>
        <p:blipFill>
          <a:blip r:embed="rId3" cstate="print"/>
          <a:srcRect/>
          <a:stretch>
            <a:fillRect/>
          </a:stretch>
        </p:blipFill>
        <p:spPr bwMode="auto">
          <a:xfrm>
            <a:off x="5410200" y="685800"/>
            <a:ext cx="3392578" cy="2193925"/>
          </a:xfrm>
          <a:prstGeom prst="rect">
            <a:avLst/>
          </a:prstGeom>
          <a:noFill/>
        </p:spPr>
      </p:pic>
      <p:pic>
        <p:nvPicPr>
          <p:cNvPr id="3078" name="Picture 6" descr="http://www.cherrys.com/pedpics/L235b.jpg"/>
          <p:cNvPicPr>
            <a:picLocks noChangeAspect="1" noChangeArrowheads="1"/>
          </p:cNvPicPr>
          <p:nvPr/>
        </p:nvPicPr>
        <p:blipFill>
          <a:blip r:embed="rId4" cstate="print"/>
          <a:srcRect/>
          <a:stretch>
            <a:fillRect/>
          </a:stretch>
        </p:blipFill>
        <p:spPr bwMode="auto">
          <a:xfrm>
            <a:off x="5257800" y="5715000"/>
            <a:ext cx="2895600" cy="873350"/>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441269"/>
            <a:ext cx="8229600" cy="5105400"/>
          </a:xfrm>
        </p:spPr>
        <p:txBody>
          <a:bodyPr>
            <a:normAutofit fontScale="92500"/>
          </a:bodyPr>
          <a:lstStyle/>
          <a:p>
            <a:r>
              <a:rPr lang="en-US" sz="4800" dirty="0"/>
              <a:t>For every </a:t>
            </a:r>
            <a:r>
              <a:rPr lang="en-US" sz="4800" dirty="0" smtClean="0"/>
              <a:t>action force, </a:t>
            </a:r>
            <a:r>
              <a:rPr lang="en-US" sz="4800" dirty="0"/>
              <a:t>there is an </a:t>
            </a:r>
            <a:r>
              <a:rPr lang="en-US" sz="4800" u="sng" dirty="0"/>
              <a:t>equal</a:t>
            </a:r>
            <a:r>
              <a:rPr lang="en-US" sz="4800" dirty="0"/>
              <a:t> and </a:t>
            </a:r>
            <a:r>
              <a:rPr lang="en-US" sz="4800" u="sng" dirty="0"/>
              <a:t>opposite </a:t>
            </a:r>
            <a:r>
              <a:rPr lang="en-US" sz="4800" dirty="0" smtClean="0"/>
              <a:t>reaction force.</a:t>
            </a:r>
          </a:p>
          <a:p>
            <a:pPr>
              <a:buNone/>
            </a:pPr>
            <a:endParaRPr lang="en-US" sz="2600" dirty="0" smtClean="0"/>
          </a:p>
          <a:p>
            <a:pPr marL="365760" lvl="1" indent="-256032">
              <a:spcBef>
                <a:spcPts val="400"/>
              </a:spcBef>
              <a:buSzPct val="68000"/>
              <a:buFont typeface="Wingdings 3"/>
              <a:buChar char=""/>
            </a:pPr>
            <a:r>
              <a:rPr lang="en-US" sz="3900" dirty="0" smtClean="0"/>
              <a:t>Forces always occur in </a:t>
            </a:r>
            <a:r>
              <a:rPr lang="en-US" sz="3900" b="1" u="sng" dirty="0" smtClean="0"/>
              <a:t>pairs</a:t>
            </a:r>
            <a:r>
              <a:rPr lang="en-US" sz="3200" dirty="0" smtClean="0"/>
              <a:t>.</a:t>
            </a:r>
          </a:p>
          <a:p>
            <a:pPr marL="365760" lvl="1" indent="-256032">
              <a:spcBef>
                <a:spcPts val="400"/>
              </a:spcBef>
              <a:buSzPct val="68000"/>
              <a:buFont typeface="Wingdings 3"/>
              <a:buChar char=""/>
            </a:pPr>
            <a:endParaRPr lang="en-US" sz="2400" dirty="0" smtClean="0"/>
          </a:p>
          <a:p>
            <a:pPr marL="365760" lvl="1" indent="-256032">
              <a:spcBef>
                <a:spcPts val="400"/>
              </a:spcBef>
              <a:buSzPct val="68000"/>
              <a:buFont typeface="Wingdings 3"/>
              <a:buChar char=""/>
            </a:pPr>
            <a:r>
              <a:rPr lang="en-US" sz="3600" dirty="0" smtClean="0"/>
              <a:t>If </a:t>
            </a:r>
            <a:r>
              <a:rPr lang="en-US" sz="3600" dirty="0" smtClean="0">
                <a:solidFill>
                  <a:srgbClr val="FF0000"/>
                </a:solidFill>
              </a:rPr>
              <a:t>object A</a:t>
            </a:r>
            <a:r>
              <a:rPr lang="en-US" sz="3600" dirty="0" smtClean="0"/>
              <a:t> applies a force to </a:t>
            </a:r>
            <a:r>
              <a:rPr lang="en-US" sz="3600" dirty="0" smtClean="0">
                <a:solidFill>
                  <a:srgbClr val="00B0F0"/>
                </a:solidFill>
              </a:rPr>
              <a:t>object B</a:t>
            </a:r>
            <a:r>
              <a:rPr lang="en-US" sz="3600" dirty="0" smtClean="0"/>
              <a:t>, then </a:t>
            </a:r>
            <a:r>
              <a:rPr lang="en-US" sz="3600" dirty="0" smtClean="0">
                <a:solidFill>
                  <a:srgbClr val="00B0F0"/>
                </a:solidFill>
              </a:rPr>
              <a:t>object B</a:t>
            </a:r>
            <a:r>
              <a:rPr lang="en-US" sz="3600" dirty="0" smtClean="0"/>
              <a:t> will apply an </a:t>
            </a:r>
            <a:r>
              <a:rPr lang="en-US" sz="3600" b="1" u="sng" dirty="0" smtClean="0"/>
              <a:t>equal force in the opposite direction</a:t>
            </a:r>
            <a:r>
              <a:rPr lang="en-US" sz="3600" dirty="0" smtClean="0"/>
              <a:t> to </a:t>
            </a:r>
            <a:r>
              <a:rPr lang="en-US" sz="3600" dirty="0" smtClean="0">
                <a:solidFill>
                  <a:srgbClr val="FF0000"/>
                </a:solidFill>
              </a:rPr>
              <a:t>object A</a:t>
            </a:r>
            <a:r>
              <a:rPr lang="en-US" sz="3600" dirty="0" smtClean="0"/>
              <a:t>.</a:t>
            </a:r>
          </a:p>
          <a:p>
            <a:pPr marL="365760" lvl="1" indent="-256032">
              <a:spcBef>
                <a:spcPts val="400"/>
              </a:spcBef>
              <a:buSzPct val="68000"/>
              <a:buFont typeface="Wingdings 3"/>
              <a:buChar char=""/>
            </a:pPr>
            <a:endParaRPr lang="en-US" sz="3200" dirty="0" smtClean="0"/>
          </a:p>
          <a:p>
            <a:endParaRPr lang="en-US" sz="4800" dirty="0" smtClean="0"/>
          </a:p>
          <a:p>
            <a:pPr>
              <a:buNone/>
            </a:pPr>
            <a:endParaRPr lang="en-US" sz="4800" dirty="0" smtClean="0"/>
          </a:p>
          <a:p>
            <a:pPr lvl="1">
              <a:buNone/>
            </a:pPr>
            <a:endParaRPr lang="en-US" sz="3200" dirty="0" smtClean="0"/>
          </a:p>
        </p:txBody>
      </p:sp>
      <p:sp>
        <p:nvSpPr>
          <p:cNvPr id="3" name="Title 2"/>
          <p:cNvSpPr>
            <a:spLocks noGrp="1"/>
          </p:cNvSpPr>
          <p:nvPr>
            <p:ph type="title"/>
          </p:nvPr>
        </p:nvSpPr>
        <p:spPr/>
        <p:txBody>
          <a:bodyPr>
            <a:normAutofit/>
          </a:bodyPr>
          <a:lstStyle/>
          <a:p>
            <a:r>
              <a:rPr lang="en-US" sz="5400" dirty="0">
                <a:latin typeface="Arial" pitchFamily="34" charset="0"/>
                <a:cs typeface="Arial" pitchFamily="34" charset="0"/>
              </a:rPr>
              <a:t>t</a:t>
            </a:r>
            <a:r>
              <a:rPr lang="en-US" sz="5400" dirty="0" smtClean="0">
                <a:latin typeface="Arial" pitchFamily="34" charset="0"/>
                <a:cs typeface="Arial" pitchFamily="34" charset="0"/>
              </a:rPr>
              <a:t>he 3</a:t>
            </a:r>
            <a:r>
              <a:rPr lang="en-US" sz="5400" baseline="30000" dirty="0" smtClean="0">
                <a:latin typeface="Arial" pitchFamily="34" charset="0"/>
                <a:cs typeface="Arial" pitchFamily="34" charset="0"/>
              </a:rPr>
              <a:t>rd</a:t>
            </a:r>
            <a:r>
              <a:rPr lang="en-US" sz="5400" dirty="0" smtClean="0">
                <a:latin typeface="Arial" pitchFamily="34" charset="0"/>
                <a:cs typeface="Arial" pitchFamily="34" charset="0"/>
              </a:rPr>
              <a:t> Law</a:t>
            </a:r>
            <a:endParaRPr lang="en-US" sz="5400" dirty="0">
              <a:latin typeface="Arial" pitchFamily="34" charset="0"/>
              <a:cs typeface="Arial" pitchFamily="34" charset="0"/>
            </a:endParaRPr>
          </a:p>
        </p:txBody>
      </p:sp>
    </p:spTree>
    <p:extLst>
      <p:ext uri="{BB962C8B-B14F-4D97-AF65-F5344CB8AC3E}">
        <p14:creationId xmlns:p14="http://schemas.microsoft.com/office/powerpoint/2010/main" val="42063806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3505200" cy="4525963"/>
          </a:xfrm>
        </p:spPr>
        <p:txBody>
          <a:bodyPr>
            <a:noAutofit/>
          </a:bodyPr>
          <a:lstStyle/>
          <a:p>
            <a:r>
              <a:rPr lang="en-US" sz="3200" dirty="0" smtClean="0"/>
              <a:t>When </a:t>
            </a:r>
            <a:r>
              <a:rPr lang="en-US" sz="3200" dirty="0"/>
              <a:t>you sit in your chair, your body exerts a downward force on the chair and the chair exerts an upward force on your body.</a:t>
            </a:r>
          </a:p>
        </p:txBody>
      </p:sp>
      <p:sp>
        <p:nvSpPr>
          <p:cNvPr id="3" name="Title 2"/>
          <p:cNvSpPr>
            <a:spLocks noGrp="1"/>
          </p:cNvSpPr>
          <p:nvPr>
            <p:ph type="title"/>
          </p:nvPr>
        </p:nvSpPr>
        <p:spPr/>
        <p:txBody>
          <a:bodyPr>
            <a:normAutofit fontScale="90000"/>
          </a:bodyPr>
          <a:lstStyle/>
          <a:p>
            <a:r>
              <a:rPr lang="en-US" dirty="0" smtClean="0"/>
              <a:t>Examples </a:t>
            </a:r>
            <a:r>
              <a:rPr lang="en-US" dirty="0"/>
              <a:t>o</a:t>
            </a:r>
            <a:r>
              <a:rPr lang="en-US" dirty="0" smtClean="0"/>
              <a:t>f Newton’s 3</a:t>
            </a:r>
            <a:r>
              <a:rPr lang="en-US" baseline="30000" dirty="0" smtClean="0"/>
              <a:t>rd</a:t>
            </a:r>
            <a:r>
              <a:rPr lang="en-US" dirty="0" smtClean="0"/>
              <a:t> Law</a:t>
            </a:r>
            <a:endParaRPr lang="en-US" dirty="0"/>
          </a:p>
        </p:txBody>
      </p:sp>
      <p:grpSp>
        <p:nvGrpSpPr>
          <p:cNvPr id="10" name="Group 9"/>
          <p:cNvGrpSpPr/>
          <p:nvPr/>
        </p:nvGrpSpPr>
        <p:grpSpPr>
          <a:xfrm>
            <a:off x="4114800" y="1524000"/>
            <a:ext cx="4444445" cy="4355556"/>
            <a:chOff x="4114800" y="1524000"/>
            <a:chExt cx="4444445" cy="4355556"/>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14800" y="1524000"/>
              <a:ext cx="4444445" cy="4355556"/>
            </a:xfrm>
            <a:prstGeom prst="rect">
              <a:avLst/>
            </a:prstGeom>
          </p:spPr>
        </p:pic>
        <p:grpSp>
          <p:nvGrpSpPr>
            <p:cNvPr id="9" name="Group 8"/>
            <p:cNvGrpSpPr/>
            <p:nvPr/>
          </p:nvGrpSpPr>
          <p:grpSpPr>
            <a:xfrm>
              <a:off x="4648200" y="1676400"/>
              <a:ext cx="304800" cy="4038600"/>
              <a:chOff x="4648200" y="1676400"/>
              <a:chExt cx="304800" cy="4038600"/>
            </a:xfrm>
          </p:grpSpPr>
          <p:cxnSp>
            <p:nvCxnSpPr>
              <p:cNvPr id="6" name="Straight Arrow Connector 5"/>
              <p:cNvCxnSpPr/>
              <p:nvPr/>
            </p:nvCxnSpPr>
            <p:spPr>
              <a:xfrm>
                <a:off x="4648200" y="1676400"/>
                <a:ext cx="0" cy="12192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4953000" y="4572000"/>
                <a:ext cx="0" cy="1143000"/>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098755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4419600" cy="4525963"/>
          </a:xfrm>
        </p:spPr>
        <p:txBody>
          <a:bodyPr>
            <a:normAutofit/>
          </a:bodyPr>
          <a:lstStyle/>
          <a:p>
            <a:r>
              <a:rPr lang="en-US" sz="3200" dirty="0"/>
              <a:t>There are two forces resulting from this interaction </a:t>
            </a:r>
            <a:endParaRPr lang="en-US" sz="3200" dirty="0" smtClean="0"/>
          </a:p>
          <a:p>
            <a:r>
              <a:rPr lang="en-US" sz="3200" dirty="0" smtClean="0"/>
              <a:t>the </a:t>
            </a:r>
            <a:r>
              <a:rPr lang="en-US" sz="3200" i="1" dirty="0" smtClean="0"/>
              <a:t>action</a:t>
            </a:r>
            <a:r>
              <a:rPr lang="en-US" sz="3200" dirty="0" smtClean="0"/>
              <a:t> force-your force on the chair</a:t>
            </a:r>
          </a:p>
          <a:p>
            <a:r>
              <a:rPr lang="en-US" sz="3200" i="1" dirty="0" smtClean="0"/>
              <a:t>the reaction</a:t>
            </a:r>
            <a:r>
              <a:rPr lang="en-US" sz="3200" dirty="0" smtClean="0"/>
              <a:t> force - the </a:t>
            </a:r>
            <a:r>
              <a:rPr lang="en-US" sz="3200" dirty="0"/>
              <a:t>chair </a:t>
            </a:r>
            <a:r>
              <a:rPr lang="en-US" sz="3200" dirty="0" smtClean="0"/>
              <a:t>applying a  </a:t>
            </a:r>
            <a:r>
              <a:rPr lang="en-US" sz="3200" dirty="0"/>
              <a:t>force on your body. </a:t>
            </a:r>
            <a:endParaRPr lang="en-US" dirty="0"/>
          </a:p>
        </p:txBody>
      </p:sp>
      <p:sp>
        <p:nvSpPr>
          <p:cNvPr id="3" name="Title 2"/>
          <p:cNvSpPr>
            <a:spLocks noGrp="1"/>
          </p:cNvSpPr>
          <p:nvPr>
            <p:ph type="title"/>
          </p:nvPr>
        </p:nvSpPr>
        <p:spPr/>
        <p:txBody>
          <a:bodyPr>
            <a:normAutofit fontScale="90000"/>
          </a:bodyPr>
          <a:lstStyle/>
          <a:p>
            <a:r>
              <a:rPr lang="en-US" dirty="0"/>
              <a:t>Examples of Newton’s 3</a:t>
            </a:r>
            <a:r>
              <a:rPr lang="en-US" baseline="30000" dirty="0"/>
              <a:t>rd</a:t>
            </a:r>
            <a:r>
              <a:rPr lang="en-US" dirty="0"/>
              <a:t> Law</a:t>
            </a:r>
          </a:p>
        </p:txBody>
      </p:sp>
      <p:pic>
        <p:nvPicPr>
          <p:cNvPr id="4" name="Picture 3" descr="j034492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4724400" y="1600200"/>
            <a:ext cx="4191000" cy="40020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5242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sz="4400" dirty="0" smtClean="0"/>
              <a:t>Another example </a:t>
            </a:r>
            <a:r>
              <a:rPr lang="en-US" sz="4400" dirty="0"/>
              <a:t>of Newton’s 3</a:t>
            </a:r>
            <a:r>
              <a:rPr lang="en-US" sz="4400" baseline="30000" dirty="0"/>
              <a:t>rd</a:t>
            </a:r>
            <a:r>
              <a:rPr lang="en-US" sz="4400" dirty="0"/>
              <a:t> Law</a:t>
            </a:r>
            <a:endParaRPr lang="en-US" dirty="0"/>
          </a:p>
        </p:txBody>
      </p:sp>
      <p:pic>
        <p:nvPicPr>
          <p:cNvPr id="4" name="Picture 6" descr="baseball"/>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3124200" y="3578214"/>
            <a:ext cx="3581400" cy="2799545"/>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85800" y="1676400"/>
            <a:ext cx="7315200" cy="1867178"/>
          </a:xfrm>
          <a:prstGeom prst="rect">
            <a:avLst/>
          </a:prstGeom>
        </p:spPr>
        <p:txBody>
          <a:bodyPr wrap="square">
            <a:spAutoFit/>
          </a:bodyPr>
          <a:lstStyle/>
          <a:p>
            <a:pPr marL="365760" lvl="0" indent="-256032">
              <a:spcBef>
                <a:spcPts val="400"/>
              </a:spcBef>
              <a:buClr>
                <a:srgbClr val="2DA2BF"/>
              </a:buClr>
              <a:buSzPct val="68000"/>
              <a:buFont typeface="Wingdings 3"/>
              <a:buChar char=""/>
            </a:pPr>
            <a:r>
              <a:rPr lang="en-US" sz="2800" dirty="0" smtClean="0">
                <a:solidFill>
                  <a:prstClr val="black"/>
                </a:solidFill>
                <a:latin typeface="Arial" pitchFamily="34" charset="0"/>
                <a:cs typeface="Arial" pitchFamily="34" charset="0"/>
              </a:rPr>
              <a:t>The </a:t>
            </a:r>
            <a:r>
              <a:rPr lang="en-US" sz="2800" dirty="0">
                <a:solidFill>
                  <a:prstClr val="black"/>
                </a:solidFill>
                <a:latin typeface="Arial" pitchFamily="34" charset="0"/>
                <a:cs typeface="Arial" pitchFamily="34" charset="0"/>
              </a:rPr>
              <a:t>baseball </a:t>
            </a:r>
            <a:r>
              <a:rPr lang="en-US" sz="2800" dirty="0" smtClean="0">
                <a:solidFill>
                  <a:prstClr val="black"/>
                </a:solidFill>
                <a:latin typeface="Arial" pitchFamily="34" charset="0"/>
                <a:cs typeface="Arial" pitchFamily="34" charset="0"/>
              </a:rPr>
              <a:t>applies a force to </a:t>
            </a:r>
            <a:r>
              <a:rPr lang="en-US" sz="2800" dirty="0">
                <a:solidFill>
                  <a:prstClr val="black"/>
                </a:solidFill>
                <a:latin typeface="Arial" pitchFamily="34" charset="0"/>
                <a:cs typeface="Arial" pitchFamily="34" charset="0"/>
              </a:rPr>
              <a:t>the bat to the left (an action</a:t>
            </a:r>
            <a:r>
              <a:rPr lang="en-US" sz="2800" dirty="0" smtClean="0">
                <a:solidFill>
                  <a:prstClr val="black"/>
                </a:solidFill>
                <a:latin typeface="Arial" pitchFamily="34" charset="0"/>
                <a:cs typeface="Arial" pitchFamily="34" charset="0"/>
              </a:rPr>
              <a:t>);</a:t>
            </a:r>
          </a:p>
          <a:p>
            <a:pPr marL="365760" lvl="0" indent="-256032">
              <a:spcBef>
                <a:spcPts val="400"/>
              </a:spcBef>
              <a:buClr>
                <a:srgbClr val="2DA2BF"/>
              </a:buClr>
              <a:buSzPct val="68000"/>
              <a:buFont typeface="Wingdings 3"/>
              <a:buChar char=""/>
            </a:pPr>
            <a:r>
              <a:rPr lang="en-US" sz="2800" dirty="0" smtClean="0">
                <a:solidFill>
                  <a:prstClr val="black"/>
                </a:solidFill>
                <a:latin typeface="Arial" pitchFamily="34" charset="0"/>
                <a:cs typeface="Arial" pitchFamily="34" charset="0"/>
              </a:rPr>
              <a:t> </a:t>
            </a:r>
            <a:r>
              <a:rPr lang="en-US" sz="2800" dirty="0">
                <a:solidFill>
                  <a:prstClr val="black"/>
                </a:solidFill>
                <a:latin typeface="Arial" pitchFamily="34" charset="0"/>
                <a:cs typeface="Arial" pitchFamily="34" charset="0"/>
              </a:rPr>
              <a:t>the bat </a:t>
            </a:r>
            <a:r>
              <a:rPr lang="en-US" sz="2800" dirty="0" smtClean="0">
                <a:solidFill>
                  <a:prstClr val="black"/>
                </a:solidFill>
                <a:latin typeface="Arial" pitchFamily="34" charset="0"/>
                <a:cs typeface="Arial" pitchFamily="34" charset="0"/>
              </a:rPr>
              <a:t>applies a force to </a:t>
            </a:r>
            <a:r>
              <a:rPr lang="en-US" sz="2800" dirty="0">
                <a:solidFill>
                  <a:prstClr val="black"/>
                </a:solidFill>
                <a:latin typeface="Arial" pitchFamily="34" charset="0"/>
                <a:cs typeface="Arial" pitchFamily="34" charset="0"/>
              </a:rPr>
              <a:t>the ball to the right (the reaction). </a:t>
            </a:r>
          </a:p>
        </p:txBody>
      </p:sp>
    </p:spTree>
    <p:extLst>
      <p:ext uri="{BB962C8B-B14F-4D97-AF65-F5344CB8AC3E}">
        <p14:creationId xmlns:p14="http://schemas.microsoft.com/office/powerpoint/2010/main" val="1586522516"/>
      </p:ext>
    </p:extLst>
  </p:cSld>
  <p:clrMapOvr>
    <a:masterClrMapping/>
  </p:clrMapOvr>
  <p:transition>
    <p:sndAc>
      <p:stSnd>
        <p:snd r:embed="rId2" name="hammer.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143000"/>
            <a:ext cx="8001000" cy="5257800"/>
          </a:xfrm>
        </p:spPr>
        <p:txBody>
          <a:bodyPr>
            <a:normAutofit lnSpcReduction="10000"/>
          </a:bodyPr>
          <a:lstStyle/>
          <a:p>
            <a:pPr>
              <a:lnSpc>
                <a:spcPct val="90000"/>
              </a:lnSpc>
              <a:defRPr/>
            </a:pPr>
            <a:r>
              <a:rPr lang="en-US" sz="2800" dirty="0" smtClean="0"/>
              <a:t>A fish moving through </a:t>
            </a:r>
            <a:r>
              <a:rPr lang="en-US" sz="2800" dirty="0"/>
              <a:t>the </a:t>
            </a:r>
            <a:r>
              <a:rPr lang="en-US" sz="2800" dirty="0" smtClean="0"/>
              <a:t>water </a:t>
            </a:r>
            <a:r>
              <a:rPr lang="en-US" sz="2800" dirty="0"/>
              <a:t>uses its fins to </a:t>
            </a:r>
            <a:r>
              <a:rPr lang="en-US" sz="2800" dirty="0" smtClean="0"/>
              <a:t>apply a force to the water. </a:t>
            </a:r>
          </a:p>
          <a:p>
            <a:pPr>
              <a:lnSpc>
                <a:spcPct val="90000"/>
              </a:lnSpc>
              <a:defRPr/>
            </a:pPr>
            <a:endParaRPr lang="en-US" sz="2800" dirty="0" smtClean="0"/>
          </a:p>
          <a:p>
            <a:pPr>
              <a:lnSpc>
                <a:spcPct val="90000"/>
              </a:lnSpc>
              <a:defRPr/>
            </a:pPr>
            <a:r>
              <a:rPr lang="en-US" sz="2800" dirty="0" smtClean="0"/>
              <a:t>The </a:t>
            </a:r>
            <a:r>
              <a:rPr lang="en-US" sz="2800" dirty="0"/>
              <a:t>water </a:t>
            </a:r>
            <a:r>
              <a:rPr lang="en-US" sz="2800" i="1" dirty="0"/>
              <a:t>reacts</a:t>
            </a:r>
            <a:r>
              <a:rPr lang="en-US" sz="2800" dirty="0"/>
              <a:t> by </a:t>
            </a:r>
            <a:r>
              <a:rPr lang="en-US" sz="2800" dirty="0" smtClean="0"/>
              <a:t>applying a force to </a:t>
            </a:r>
            <a:r>
              <a:rPr lang="en-US" sz="2800" dirty="0"/>
              <a:t>the </a:t>
            </a:r>
            <a:r>
              <a:rPr lang="en-US" sz="2800" dirty="0" smtClean="0"/>
              <a:t>fish, </a:t>
            </a:r>
            <a:r>
              <a:rPr lang="en-US" sz="2800" dirty="0"/>
              <a:t>propelling the fish through the water</a:t>
            </a:r>
            <a:r>
              <a:rPr lang="en-US" sz="2800" dirty="0" smtClean="0"/>
              <a:t>.</a:t>
            </a:r>
          </a:p>
          <a:p>
            <a:pPr>
              <a:lnSpc>
                <a:spcPct val="90000"/>
              </a:lnSpc>
              <a:defRPr/>
            </a:pPr>
            <a:endParaRPr lang="en-US" sz="2800" dirty="0"/>
          </a:p>
          <a:p>
            <a:pPr>
              <a:lnSpc>
                <a:spcPct val="90000"/>
              </a:lnSpc>
              <a:defRPr/>
            </a:pPr>
            <a:r>
              <a:rPr lang="en-US" sz="2800" dirty="0"/>
              <a:t> The size of the force on the water equals the size of the force on the fish; the direction of the force on the water (backwards) is opposite the direction of the force on the fish (forwards).</a:t>
            </a:r>
          </a:p>
          <a:p>
            <a:endParaRPr lang="en-US" dirty="0" smtClean="0"/>
          </a:p>
          <a:p>
            <a:r>
              <a:rPr lang="en-US" dirty="0" smtClean="0">
                <a:hlinkClick r:id="rId2"/>
              </a:rPr>
              <a:t>Fish swimming</a:t>
            </a:r>
            <a:endParaRPr lang="en-US" dirty="0"/>
          </a:p>
        </p:txBody>
      </p:sp>
      <p:sp>
        <p:nvSpPr>
          <p:cNvPr id="5" name="TextBox 4"/>
          <p:cNvSpPr txBox="1"/>
          <p:nvPr/>
        </p:nvSpPr>
        <p:spPr>
          <a:xfrm>
            <a:off x="838200" y="304800"/>
            <a:ext cx="7772400" cy="584775"/>
          </a:xfrm>
          <a:prstGeom prst="rect">
            <a:avLst/>
          </a:prstGeom>
          <a:noFill/>
        </p:spPr>
        <p:txBody>
          <a:bodyPr wrap="square" rtlCol="0">
            <a:spAutoFit/>
          </a:bodyPr>
          <a:lstStyle/>
          <a:p>
            <a:r>
              <a:rPr lang="en-US" sz="3200" dirty="0" smtClean="0"/>
              <a:t>More examples of Newton’s 3</a:t>
            </a:r>
            <a:r>
              <a:rPr lang="en-US" sz="3200" baseline="30000" dirty="0" smtClean="0"/>
              <a:t>rd</a:t>
            </a:r>
            <a:r>
              <a:rPr lang="en-US" sz="3200" dirty="0" smtClean="0"/>
              <a:t> Law</a:t>
            </a:r>
            <a:endParaRPr lang="en-US" sz="3200" dirty="0"/>
          </a:p>
        </p:txBody>
      </p:sp>
    </p:spTree>
    <p:extLst>
      <p:ext uri="{BB962C8B-B14F-4D97-AF65-F5344CB8AC3E}">
        <p14:creationId xmlns:p14="http://schemas.microsoft.com/office/powerpoint/2010/main" val="2780860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Examples…ouch</a:t>
            </a:r>
            <a:endParaRPr lang="en-US" dirty="0"/>
          </a:p>
        </p:txBody>
      </p:sp>
      <p:sp>
        <p:nvSpPr>
          <p:cNvPr id="5" name="Content Placeholder 4"/>
          <p:cNvSpPr>
            <a:spLocks noGrp="1"/>
          </p:cNvSpPr>
          <p:nvPr>
            <p:ph idx="1"/>
          </p:nvPr>
        </p:nvSpPr>
        <p:spPr>
          <a:xfrm>
            <a:off x="533400" y="1609416"/>
            <a:ext cx="7239000" cy="4846320"/>
          </a:xfrm>
        </p:spPr>
        <p:txBody>
          <a:bodyPr/>
          <a:lstStyle/>
          <a:p>
            <a:pPr>
              <a:buNone/>
            </a:pPr>
            <a:r>
              <a:rPr lang="en-US" sz="4200" dirty="0" smtClean="0"/>
              <a:t>As you watch the following video clip, think of “action-reaction force pairs”.</a:t>
            </a:r>
            <a:endParaRPr lang="en-US" sz="4200" dirty="0" smtClean="0">
              <a:hlinkClick r:id="rId2"/>
            </a:endParaRPr>
          </a:p>
          <a:p>
            <a:pPr>
              <a:buNone/>
            </a:pPr>
            <a:endParaRPr lang="en-US" dirty="0" smtClean="0">
              <a:hlinkClick r:id="rId2"/>
            </a:endParaRPr>
          </a:p>
          <a:p>
            <a:pPr>
              <a:buNone/>
            </a:pPr>
            <a:r>
              <a:rPr lang="en-US" dirty="0" smtClean="0">
                <a:hlinkClick r:id="rId2"/>
              </a:rPr>
              <a:t>http://dsc.discovery.com/videos/storm-chasers-new-dominator-protection.html</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Apply Newton’s 3</a:t>
            </a:r>
            <a:r>
              <a:rPr lang="en-US" baseline="30000" dirty="0" smtClean="0"/>
              <a:t>rd</a:t>
            </a:r>
            <a:r>
              <a:rPr lang="en-US" dirty="0" smtClean="0"/>
              <a:t> Law to this example.</a:t>
            </a:r>
            <a:endParaRPr lang="en-US" dirty="0"/>
          </a:p>
        </p:txBody>
      </p:sp>
      <p:pic>
        <p:nvPicPr>
          <p:cNvPr id="4" name="Picture 2" descr="Anim'n of Collision"/>
          <p:cNvPicPr>
            <a:picLocks noGrp="1" noChangeAspect="1" noChangeArrowheads="1" noCrop="1"/>
          </p:cNvPicPr>
          <p:nvPr>
            <p:ph idx="1"/>
          </p:nvPr>
        </p:nvPicPr>
        <p:blipFill>
          <a:blip r:embed="rId2" cstate="print"/>
          <a:srcRect/>
          <a:stretch>
            <a:fillRect/>
          </a:stretch>
        </p:blipFill>
        <p:spPr bwMode="auto">
          <a:xfrm>
            <a:off x="533400" y="1447800"/>
            <a:ext cx="8339488" cy="4582962"/>
          </a:xfrm>
          <a:prstGeom prst="rect">
            <a:avLst/>
          </a:prstGeom>
          <a:noFill/>
        </p:spPr>
      </p:pic>
      <p:sp>
        <p:nvSpPr>
          <p:cNvPr id="5" name="TextBox 4"/>
          <p:cNvSpPr txBox="1"/>
          <p:nvPr/>
        </p:nvSpPr>
        <p:spPr>
          <a:xfrm>
            <a:off x="1143000" y="1981200"/>
            <a:ext cx="3886200" cy="1938992"/>
          </a:xfrm>
          <a:prstGeom prst="rect">
            <a:avLst/>
          </a:prstGeom>
          <a:noFill/>
        </p:spPr>
        <p:txBody>
          <a:bodyPr wrap="square" rtlCol="0">
            <a:spAutoFit/>
          </a:bodyPr>
          <a:lstStyle/>
          <a:p>
            <a:r>
              <a:rPr lang="en-US" sz="2400" dirty="0" smtClean="0"/>
              <a:t>What is the action force in this example?</a:t>
            </a:r>
          </a:p>
          <a:p>
            <a:endParaRPr lang="en-US" sz="2400" dirty="0" smtClean="0"/>
          </a:p>
          <a:p>
            <a:r>
              <a:rPr lang="en-US" sz="2400" dirty="0" smtClean="0"/>
              <a:t>What object is the force being applied?</a:t>
            </a:r>
            <a:endParaRPr lang="en-US" sz="2400" dirty="0"/>
          </a:p>
        </p:txBody>
      </p:sp>
      <p:sp>
        <p:nvSpPr>
          <p:cNvPr id="6" name="TextBox 5"/>
          <p:cNvSpPr txBox="1"/>
          <p:nvPr/>
        </p:nvSpPr>
        <p:spPr>
          <a:xfrm>
            <a:off x="3352800" y="4919008"/>
            <a:ext cx="3810000" cy="1938992"/>
          </a:xfrm>
          <a:prstGeom prst="rect">
            <a:avLst/>
          </a:prstGeom>
          <a:noFill/>
        </p:spPr>
        <p:txBody>
          <a:bodyPr wrap="square" rtlCol="0">
            <a:spAutoFit/>
          </a:bodyPr>
          <a:lstStyle/>
          <a:p>
            <a:r>
              <a:rPr lang="en-US" sz="2400" dirty="0" smtClean="0"/>
              <a:t>What is the Reaction force in this example?</a:t>
            </a:r>
          </a:p>
          <a:p>
            <a:r>
              <a:rPr lang="en-US" sz="2400" dirty="0" smtClean="0"/>
              <a:t> </a:t>
            </a:r>
          </a:p>
          <a:p>
            <a:r>
              <a:rPr lang="en-US" sz="2400" dirty="0" smtClean="0"/>
              <a:t>What object is the force being applied?</a:t>
            </a:r>
            <a:endParaRPr lang="en-US" sz="2400" dirty="0"/>
          </a:p>
        </p:txBody>
      </p:sp>
    </p:spTree>
    <p:extLst>
      <p:ext uri="{BB962C8B-B14F-4D97-AF65-F5344CB8AC3E}">
        <p14:creationId xmlns:p14="http://schemas.microsoft.com/office/powerpoint/2010/main" val="9963499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176</TotalTime>
  <Words>513</Words>
  <Application>Microsoft Office PowerPoint</Application>
  <PresentationFormat>On-screen Show (4:3)</PresentationFormat>
  <Paragraphs>70</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Trebuchet MS</vt:lpstr>
      <vt:lpstr>Wingdings</vt:lpstr>
      <vt:lpstr>Wingdings 2</vt:lpstr>
      <vt:lpstr>Wingdings 3</vt:lpstr>
      <vt:lpstr>Opulent</vt:lpstr>
      <vt:lpstr>Newton’s 3rd Law &amp; Momentum</vt:lpstr>
      <vt:lpstr>Think about it…</vt:lpstr>
      <vt:lpstr>the 3rd Law</vt:lpstr>
      <vt:lpstr>Examples of Newton’s 3rd Law</vt:lpstr>
      <vt:lpstr>Examples of Newton’s 3rd Law</vt:lpstr>
      <vt:lpstr>Another example of Newton’s 3rd Law</vt:lpstr>
      <vt:lpstr>PowerPoint Presentation</vt:lpstr>
      <vt:lpstr>More Examples…ouch</vt:lpstr>
      <vt:lpstr>Apply Newton’s 3rd Law to this example.</vt:lpstr>
      <vt:lpstr>Another example of  Newton’s 3rd Law</vt:lpstr>
      <vt:lpstr>How is momentum related to Newton’s laws?</vt:lpstr>
      <vt:lpstr>Momentum Demonstration…</vt:lpstr>
      <vt:lpstr>Momentum Demonstration…</vt:lpstr>
      <vt:lpstr>Momentum Demonstration…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Newton’s 3rd Law &amp; Momentum</dc:title>
  <dc:creator>tech</dc:creator>
  <cp:lastModifiedBy>Jane Knittig</cp:lastModifiedBy>
  <cp:revision>20</cp:revision>
  <dcterms:created xsi:type="dcterms:W3CDTF">2010-10-18T00:53:33Z</dcterms:created>
  <dcterms:modified xsi:type="dcterms:W3CDTF">2013-10-09T02:00:47Z</dcterms:modified>
</cp:coreProperties>
</file>